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0" r:id="rId2"/>
    <p:sldId id="256" r:id="rId3"/>
    <p:sldId id="257" r:id="rId4"/>
    <p:sldId id="258" r:id="rId5"/>
    <p:sldId id="259" r:id="rId6"/>
    <p:sldId id="260" r:id="rId7"/>
    <p:sldId id="291" r:id="rId8"/>
    <p:sldId id="261" r:id="rId9"/>
    <p:sldId id="272" r:id="rId10"/>
    <p:sldId id="273" r:id="rId11"/>
    <p:sldId id="274" r:id="rId12"/>
    <p:sldId id="262" r:id="rId13"/>
    <p:sldId id="275" r:id="rId14"/>
    <p:sldId id="277" r:id="rId15"/>
    <p:sldId id="282" r:id="rId16"/>
    <p:sldId id="283" r:id="rId17"/>
    <p:sldId id="284" r:id="rId18"/>
    <p:sldId id="278" r:id="rId19"/>
    <p:sldId id="285" r:id="rId20"/>
    <p:sldId id="286" r:id="rId21"/>
    <p:sldId id="279" r:id="rId22"/>
    <p:sldId id="280" r:id="rId23"/>
    <p:sldId id="287" r:id="rId24"/>
    <p:sldId id="288" r:id="rId25"/>
    <p:sldId id="281" r:id="rId26"/>
    <p:sldId id="289" r:id="rId27"/>
    <p:sldId id="290" r:id="rId28"/>
    <p:sldId id="276" r:id="rId29"/>
    <p:sldId id="263" r:id="rId30"/>
    <p:sldId id="264" r:id="rId31"/>
    <p:sldId id="265" r:id="rId32"/>
    <p:sldId id="266" r:id="rId33"/>
    <p:sldId id="267" r:id="rId34"/>
    <p:sldId id="268"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lym" initials="p" lastIdx="1" clrIdx="0">
    <p:extLst>
      <p:ext uri="{19B8F6BF-5375-455C-9EA6-DF929625EA0E}">
        <p15:presenceInfo xmlns:p15="http://schemas.microsoft.com/office/powerpoint/2012/main" userId="poly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1" autoAdjust="0"/>
    <p:restoredTop sz="82468" autoAdjust="0"/>
  </p:normalViewPr>
  <p:slideViewPr>
    <p:cSldViewPr snapToGrid="0">
      <p:cViewPr varScale="1">
        <p:scale>
          <a:sx n="75" d="100"/>
          <a:sy n="75" d="100"/>
        </p:scale>
        <p:origin x="68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CF472-E2EB-47B8-A2E1-C9043681819A}" type="datetimeFigureOut">
              <a:rPr lang="en-US" smtClean="0"/>
              <a:t>8/7/2021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9000E-08E8-48CF-BBCC-5098BDDA13F5}" type="slidenum">
              <a:rPr lang="en-US" smtClean="0"/>
              <a:t>‹#›</a:t>
            </a:fld>
            <a:endParaRPr lang="en-US"/>
          </a:p>
        </p:txBody>
      </p:sp>
    </p:spTree>
    <p:extLst>
      <p:ext uri="{BB962C8B-B14F-4D97-AF65-F5344CB8AC3E}">
        <p14:creationId xmlns:p14="http://schemas.microsoft.com/office/powerpoint/2010/main" val="3373930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class. Thank you for coming.</a:t>
            </a:r>
          </a:p>
          <a:p>
            <a:r>
              <a:rPr lang="en-US" dirty="0"/>
              <a:t>I’m Austin Routt and today I’ll be presenting my interpretation of Jian (</a:t>
            </a:r>
            <a:r>
              <a:rPr lang="en-US" dirty="0" err="1"/>
              <a:t>Jee</a:t>
            </a:r>
            <a:r>
              <a:rPr lang="en-US" dirty="0"/>
              <a:t>-on) Chen et al.’s research in Soft Robots With Self-Powered Configurational Sensing.</a:t>
            </a:r>
          </a:p>
          <a:p>
            <a:endParaRPr lang="en-US" dirty="0"/>
          </a:p>
        </p:txBody>
      </p:sp>
      <p:sp>
        <p:nvSpPr>
          <p:cNvPr id="4" name="Slide Number Placeholder 3"/>
          <p:cNvSpPr>
            <a:spLocks noGrp="1"/>
          </p:cNvSpPr>
          <p:nvPr>
            <p:ph type="sldNum" sz="quarter" idx="5"/>
          </p:nvPr>
        </p:nvSpPr>
        <p:spPr/>
        <p:txBody>
          <a:bodyPr/>
          <a:lstStyle/>
          <a:p>
            <a:fld id="{FB99000E-08E8-48CF-BBCC-5098BDDA13F5}" type="slidenum">
              <a:rPr lang="en-US" smtClean="0"/>
              <a:t>1</a:t>
            </a:fld>
            <a:endParaRPr lang="en-US"/>
          </a:p>
        </p:txBody>
      </p:sp>
    </p:spTree>
    <p:extLst>
      <p:ext uri="{BB962C8B-B14F-4D97-AF65-F5344CB8AC3E}">
        <p14:creationId xmlns:p14="http://schemas.microsoft.com/office/powerpoint/2010/main" val="308864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see here is the typical series of molding and de-molding steps for PSAs, albeit with the addition of electrode placement in step 3. That’s where the magic happens.</a:t>
            </a:r>
          </a:p>
        </p:txBody>
      </p:sp>
      <p:sp>
        <p:nvSpPr>
          <p:cNvPr id="4" name="Slide Number Placeholder 3"/>
          <p:cNvSpPr>
            <a:spLocks noGrp="1"/>
          </p:cNvSpPr>
          <p:nvPr>
            <p:ph type="sldNum" sz="quarter" idx="5"/>
          </p:nvPr>
        </p:nvSpPr>
        <p:spPr/>
        <p:txBody>
          <a:bodyPr/>
          <a:lstStyle/>
          <a:p>
            <a:fld id="{FB99000E-08E8-48CF-BBCC-5098BDDA13F5}" type="slidenum">
              <a:rPr lang="en-US" smtClean="0"/>
              <a:t>11</a:t>
            </a:fld>
            <a:endParaRPr lang="en-US"/>
          </a:p>
        </p:txBody>
      </p:sp>
    </p:spTree>
    <p:extLst>
      <p:ext uri="{BB962C8B-B14F-4D97-AF65-F5344CB8AC3E}">
        <p14:creationId xmlns:p14="http://schemas.microsoft.com/office/powerpoint/2010/main" val="3943174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here are those experiments again. Let’s examine them in closer detail.</a:t>
            </a:r>
          </a:p>
        </p:txBody>
      </p:sp>
      <p:sp>
        <p:nvSpPr>
          <p:cNvPr id="4" name="Slide Number Placeholder 3"/>
          <p:cNvSpPr>
            <a:spLocks noGrp="1"/>
          </p:cNvSpPr>
          <p:nvPr>
            <p:ph type="sldNum" sz="quarter" idx="5"/>
          </p:nvPr>
        </p:nvSpPr>
        <p:spPr/>
        <p:txBody>
          <a:bodyPr/>
          <a:lstStyle/>
          <a:p>
            <a:fld id="{FB99000E-08E8-48CF-BBCC-5098BDDA13F5}" type="slidenum">
              <a:rPr lang="en-US" smtClean="0"/>
              <a:t>13</a:t>
            </a:fld>
            <a:endParaRPr lang="en-US"/>
          </a:p>
        </p:txBody>
      </p:sp>
    </p:spTree>
    <p:extLst>
      <p:ext uri="{BB962C8B-B14F-4D97-AF65-F5344CB8AC3E}">
        <p14:creationId xmlns:p14="http://schemas.microsoft.com/office/powerpoint/2010/main" val="1917315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series of experiments consisted of testing the performance of a single sensorized PSA.</a:t>
            </a:r>
          </a:p>
        </p:txBody>
      </p:sp>
      <p:sp>
        <p:nvSpPr>
          <p:cNvPr id="4" name="Slide Number Placeholder 3"/>
          <p:cNvSpPr>
            <a:spLocks noGrp="1"/>
          </p:cNvSpPr>
          <p:nvPr>
            <p:ph type="sldNum" sz="quarter" idx="5"/>
          </p:nvPr>
        </p:nvSpPr>
        <p:spPr/>
        <p:txBody>
          <a:bodyPr/>
          <a:lstStyle/>
          <a:p>
            <a:fld id="{FB99000E-08E8-48CF-BBCC-5098BDDA13F5}" type="slidenum">
              <a:rPr lang="en-US" smtClean="0"/>
              <a:t>14</a:t>
            </a:fld>
            <a:endParaRPr lang="en-US"/>
          </a:p>
        </p:txBody>
      </p:sp>
    </p:spTree>
    <p:extLst>
      <p:ext uri="{BB962C8B-B14F-4D97-AF65-F5344CB8AC3E}">
        <p14:creationId xmlns:p14="http://schemas.microsoft.com/office/powerpoint/2010/main" val="293908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respect to the simulation comparison, they estimated the electrostatic potential distribution via Finite Element Software and then compared the results to experimental values. Basically, what they found was that the simulation was a close approximation. </a:t>
            </a:r>
          </a:p>
        </p:txBody>
      </p:sp>
      <p:sp>
        <p:nvSpPr>
          <p:cNvPr id="4" name="Slide Number Placeholder 3"/>
          <p:cNvSpPr>
            <a:spLocks noGrp="1"/>
          </p:cNvSpPr>
          <p:nvPr>
            <p:ph type="sldNum" sz="quarter" idx="5"/>
          </p:nvPr>
        </p:nvSpPr>
        <p:spPr/>
        <p:txBody>
          <a:bodyPr/>
          <a:lstStyle/>
          <a:p>
            <a:fld id="{FB99000E-08E8-48CF-BBCC-5098BDDA13F5}" type="slidenum">
              <a:rPr lang="en-US" smtClean="0"/>
              <a:t>15</a:t>
            </a:fld>
            <a:endParaRPr lang="en-US"/>
          </a:p>
        </p:txBody>
      </p:sp>
    </p:spTree>
    <p:extLst>
      <p:ext uri="{BB962C8B-B14F-4D97-AF65-F5344CB8AC3E}">
        <p14:creationId xmlns:p14="http://schemas.microsoft.com/office/powerpoint/2010/main" val="2773884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the stability of the sensorized PSA, the group set the system’s linear motor to provide periodic pneumatic pressure for 3 hours. They recorded Open-circuit voltage of the TENG, which was stable at about 5.5 [V]. Since neither the PSA nor the TENG failed, they conclude that both have good stability.</a:t>
            </a:r>
          </a:p>
        </p:txBody>
      </p:sp>
      <p:sp>
        <p:nvSpPr>
          <p:cNvPr id="4" name="Slide Number Placeholder 3"/>
          <p:cNvSpPr>
            <a:spLocks noGrp="1"/>
          </p:cNvSpPr>
          <p:nvPr>
            <p:ph type="sldNum" sz="quarter" idx="5"/>
          </p:nvPr>
        </p:nvSpPr>
        <p:spPr/>
        <p:txBody>
          <a:bodyPr/>
          <a:lstStyle/>
          <a:p>
            <a:fld id="{FB99000E-08E8-48CF-BBCC-5098BDDA13F5}" type="slidenum">
              <a:rPr lang="en-US" smtClean="0"/>
              <a:t>16</a:t>
            </a:fld>
            <a:endParaRPr lang="en-US"/>
          </a:p>
        </p:txBody>
      </p:sp>
    </p:spTree>
    <p:extLst>
      <p:ext uri="{BB962C8B-B14F-4D97-AF65-F5344CB8AC3E}">
        <p14:creationId xmlns:p14="http://schemas.microsoft.com/office/powerpoint/2010/main" val="206560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also tested if humidity or water had an impact on performance. They found that peak voltage and charge transfer were equal before and after water submersion, but during submersion both were approximately multiplied by a factor of 5. Thus, humidity has no impact, but engulfing the sensorized PSA in water enhances output.</a:t>
            </a:r>
          </a:p>
        </p:txBody>
      </p:sp>
      <p:sp>
        <p:nvSpPr>
          <p:cNvPr id="4" name="Slide Number Placeholder 3"/>
          <p:cNvSpPr>
            <a:spLocks noGrp="1"/>
          </p:cNvSpPr>
          <p:nvPr>
            <p:ph type="sldNum" sz="quarter" idx="5"/>
          </p:nvPr>
        </p:nvSpPr>
        <p:spPr/>
        <p:txBody>
          <a:bodyPr/>
          <a:lstStyle/>
          <a:p>
            <a:fld id="{FB99000E-08E8-48CF-BBCC-5098BDDA13F5}" type="slidenum">
              <a:rPr lang="en-US" smtClean="0"/>
              <a:t>17</a:t>
            </a:fld>
            <a:endParaRPr lang="en-US"/>
          </a:p>
        </p:txBody>
      </p:sp>
    </p:spTree>
    <p:extLst>
      <p:ext uri="{BB962C8B-B14F-4D97-AF65-F5344CB8AC3E}">
        <p14:creationId xmlns:p14="http://schemas.microsoft.com/office/powerpoint/2010/main" val="600473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series of experiments, they test the performance of a system of sensorized PSAs while floating them sideways, to lessen external forces, and suspending them in air to see the impact of gravity.</a:t>
            </a:r>
          </a:p>
        </p:txBody>
      </p:sp>
      <p:sp>
        <p:nvSpPr>
          <p:cNvPr id="4" name="Slide Number Placeholder 3"/>
          <p:cNvSpPr>
            <a:spLocks noGrp="1"/>
          </p:cNvSpPr>
          <p:nvPr>
            <p:ph type="sldNum" sz="quarter" idx="5"/>
          </p:nvPr>
        </p:nvSpPr>
        <p:spPr/>
        <p:txBody>
          <a:bodyPr/>
          <a:lstStyle/>
          <a:p>
            <a:fld id="{FB99000E-08E8-48CF-BBCC-5098BDDA13F5}" type="slidenum">
              <a:rPr lang="en-US" smtClean="0"/>
              <a:t>18</a:t>
            </a:fld>
            <a:endParaRPr lang="en-US"/>
          </a:p>
        </p:txBody>
      </p:sp>
    </p:spTree>
    <p:extLst>
      <p:ext uri="{BB962C8B-B14F-4D97-AF65-F5344CB8AC3E}">
        <p14:creationId xmlns:p14="http://schemas.microsoft.com/office/powerpoint/2010/main" val="1442339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floating the system sideways, they incrementally pumped gas and recorded the changing volume, pressure, angle, voltage, and charge. Without the influence of friction and gravity, the PSA fits a constant curvature model. Because length is known, and there is a linear relationship between voltage and angle, the position and orientation of the PSA’s tip can be derived. So, the system has something like awareness of its own shape. In other words, it has proprioception.</a:t>
            </a:r>
          </a:p>
        </p:txBody>
      </p:sp>
      <p:sp>
        <p:nvSpPr>
          <p:cNvPr id="4" name="Slide Number Placeholder 3"/>
          <p:cNvSpPr>
            <a:spLocks noGrp="1"/>
          </p:cNvSpPr>
          <p:nvPr>
            <p:ph type="sldNum" sz="quarter" idx="5"/>
          </p:nvPr>
        </p:nvSpPr>
        <p:spPr/>
        <p:txBody>
          <a:bodyPr/>
          <a:lstStyle/>
          <a:p>
            <a:fld id="{FB99000E-08E8-48CF-BBCC-5098BDDA13F5}" type="slidenum">
              <a:rPr lang="en-US" smtClean="0"/>
              <a:t>19</a:t>
            </a:fld>
            <a:endParaRPr lang="en-US"/>
          </a:p>
        </p:txBody>
      </p:sp>
    </p:spTree>
    <p:extLst>
      <p:ext uri="{BB962C8B-B14F-4D97-AF65-F5344CB8AC3E}">
        <p14:creationId xmlns:p14="http://schemas.microsoft.com/office/powerpoint/2010/main" val="3821514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gravity is a factor with most applications of this technology. Thus, they ran a similar experiment with the system suspended in air but focused on voltage and angle. Although it did not fit a constant curvature model, they note quick response, high repeatability, and a linear relationship between voltage and angle.</a:t>
            </a:r>
          </a:p>
        </p:txBody>
      </p:sp>
      <p:sp>
        <p:nvSpPr>
          <p:cNvPr id="4" name="Slide Number Placeholder 3"/>
          <p:cNvSpPr>
            <a:spLocks noGrp="1"/>
          </p:cNvSpPr>
          <p:nvPr>
            <p:ph type="sldNum" sz="quarter" idx="5"/>
          </p:nvPr>
        </p:nvSpPr>
        <p:spPr/>
        <p:txBody>
          <a:bodyPr/>
          <a:lstStyle/>
          <a:p>
            <a:fld id="{FB99000E-08E8-48CF-BBCC-5098BDDA13F5}" type="slidenum">
              <a:rPr lang="en-US" smtClean="0"/>
              <a:t>20</a:t>
            </a:fld>
            <a:endParaRPr lang="en-US"/>
          </a:p>
        </p:txBody>
      </p:sp>
    </p:spTree>
    <p:extLst>
      <p:ext uri="{BB962C8B-B14F-4D97-AF65-F5344CB8AC3E}">
        <p14:creationId xmlns:p14="http://schemas.microsoft.com/office/powerpoint/2010/main" val="1411448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demonstrate their sensorized PSA as a universal gripper, they had it hold and drop cups with increasing diameter. Also, they ran an experiment where they put a copper weight in the largest cup. Looking at the graphs one can see the high sensitivity of the gripper. Also, aside from the last test with the copper weight, an increase in diameter led to a decrease in voltage due to a smaller bending angle. However, when weight was added voltage increased due to a need for more pressure. Overall, these results indicate the gripper can grab different sized objects and evaluate them in terms of diameter or weight.</a:t>
            </a:r>
          </a:p>
        </p:txBody>
      </p:sp>
      <p:sp>
        <p:nvSpPr>
          <p:cNvPr id="4" name="Slide Number Placeholder 3"/>
          <p:cNvSpPr>
            <a:spLocks noGrp="1"/>
          </p:cNvSpPr>
          <p:nvPr>
            <p:ph type="sldNum" sz="quarter" idx="5"/>
          </p:nvPr>
        </p:nvSpPr>
        <p:spPr/>
        <p:txBody>
          <a:bodyPr/>
          <a:lstStyle/>
          <a:p>
            <a:fld id="{FB99000E-08E8-48CF-BBCC-5098BDDA13F5}" type="slidenum">
              <a:rPr lang="en-US" smtClean="0"/>
              <a:t>21</a:t>
            </a:fld>
            <a:endParaRPr lang="en-US"/>
          </a:p>
        </p:txBody>
      </p:sp>
    </p:spTree>
    <p:extLst>
      <p:ext uri="{BB962C8B-B14F-4D97-AF65-F5344CB8AC3E}">
        <p14:creationId xmlns:p14="http://schemas.microsoft.com/office/powerpoint/2010/main" val="1598730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begin, please be aware that all of you have access to these slides via the GitHub link I posted in the chat window. I’ve put this under the Free Art license, so anyone is free to take, change, and/or repackage these slides at their own discretion. Also, my notes are in these slides, so I recommend you download them if you have trouble following my voice.</a:t>
            </a:r>
          </a:p>
          <a:p>
            <a:endParaRPr lang="en-US" dirty="0"/>
          </a:p>
          <a:p>
            <a:r>
              <a:rPr lang="en-US" dirty="0"/>
              <a:t>Now, let’s start with an introduction and some background.</a:t>
            </a:r>
          </a:p>
          <a:p>
            <a:endParaRPr lang="en-US" dirty="0"/>
          </a:p>
        </p:txBody>
      </p:sp>
      <p:sp>
        <p:nvSpPr>
          <p:cNvPr id="4" name="Slide Number Placeholder 3"/>
          <p:cNvSpPr>
            <a:spLocks noGrp="1"/>
          </p:cNvSpPr>
          <p:nvPr>
            <p:ph type="sldNum" sz="quarter" idx="5"/>
          </p:nvPr>
        </p:nvSpPr>
        <p:spPr/>
        <p:txBody>
          <a:bodyPr/>
          <a:lstStyle/>
          <a:p>
            <a:fld id="{FB99000E-08E8-48CF-BBCC-5098BDDA13F5}" type="slidenum">
              <a:rPr lang="en-US" smtClean="0"/>
              <a:t>2</a:t>
            </a:fld>
            <a:endParaRPr lang="en-US"/>
          </a:p>
        </p:txBody>
      </p:sp>
    </p:spTree>
    <p:extLst>
      <p:ext uri="{BB962C8B-B14F-4D97-AF65-F5344CB8AC3E}">
        <p14:creationId xmlns:p14="http://schemas.microsoft.com/office/powerpoint/2010/main" val="1520890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influence of gravity cause a Piecewise Constant Curvature model, they investigate segmented systems.</a:t>
            </a:r>
          </a:p>
          <a:p>
            <a:endParaRPr lang="en-US" dirty="0"/>
          </a:p>
        </p:txBody>
      </p:sp>
      <p:sp>
        <p:nvSpPr>
          <p:cNvPr id="4" name="Slide Number Placeholder 3"/>
          <p:cNvSpPr>
            <a:spLocks noGrp="1"/>
          </p:cNvSpPr>
          <p:nvPr>
            <p:ph type="sldNum" sz="quarter" idx="5"/>
          </p:nvPr>
        </p:nvSpPr>
        <p:spPr/>
        <p:txBody>
          <a:bodyPr/>
          <a:lstStyle/>
          <a:p>
            <a:fld id="{FB99000E-08E8-48CF-BBCC-5098BDDA13F5}" type="slidenum">
              <a:rPr lang="en-US" smtClean="0"/>
              <a:t>22</a:t>
            </a:fld>
            <a:endParaRPr lang="en-US"/>
          </a:p>
        </p:txBody>
      </p:sp>
    </p:spTree>
    <p:extLst>
      <p:ext uri="{BB962C8B-B14F-4D97-AF65-F5344CB8AC3E}">
        <p14:creationId xmlns:p14="http://schemas.microsoft.com/office/powerpoint/2010/main" val="4133384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first, they tape all sensorized PSAs, save for the middle chamber, and removed gravity and friction via side floating.  Once again, they incrementally increased gas volume and observed pressure, voltage, and bending angle. They note the high repeatability and good linearity of the single chamber .</a:t>
            </a:r>
          </a:p>
        </p:txBody>
      </p:sp>
      <p:sp>
        <p:nvSpPr>
          <p:cNvPr id="4" name="Slide Number Placeholder 3"/>
          <p:cNvSpPr>
            <a:spLocks noGrp="1"/>
          </p:cNvSpPr>
          <p:nvPr>
            <p:ph type="sldNum" sz="quarter" idx="5"/>
          </p:nvPr>
        </p:nvSpPr>
        <p:spPr/>
        <p:txBody>
          <a:bodyPr/>
          <a:lstStyle/>
          <a:p>
            <a:fld id="{FB99000E-08E8-48CF-BBCC-5098BDDA13F5}" type="slidenum">
              <a:rPr lang="en-US" smtClean="0"/>
              <a:t>23</a:t>
            </a:fld>
            <a:endParaRPr lang="en-US"/>
          </a:p>
        </p:txBody>
      </p:sp>
    </p:spTree>
    <p:extLst>
      <p:ext uri="{BB962C8B-B14F-4D97-AF65-F5344CB8AC3E}">
        <p14:creationId xmlns:p14="http://schemas.microsoft.com/office/powerpoint/2010/main" val="3827801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they finally examine the TENG performance of multiple segments under different conditions. Initially, they looked at a 10-segmented system while side floating and flat. For the floated system, voltage was near constant like the curve. On the other hand, the flat condition led to an arch with average voltage reflecting the shape. Next, they taped a 3 segmented system and a 5 segmented system to mimic a thumb and index finger. Ultimately, they found that output voltage reflects gesture.</a:t>
            </a:r>
          </a:p>
        </p:txBody>
      </p:sp>
      <p:sp>
        <p:nvSpPr>
          <p:cNvPr id="4" name="Slide Number Placeholder 3"/>
          <p:cNvSpPr>
            <a:spLocks noGrp="1"/>
          </p:cNvSpPr>
          <p:nvPr>
            <p:ph type="sldNum" sz="quarter" idx="5"/>
          </p:nvPr>
        </p:nvSpPr>
        <p:spPr/>
        <p:txBody>
          <a:bodyPr/>
          <a:lstStyle/>
          <a:p>
            <a:fld id="{FB99000E-08E8-48CF-BBCC-5098BDDA13F5}" type="slidenum">
              <a:rPr lang="en-US" smtClean="0"/>
              <a:t>24</a:t>
            </a:fld>
            <a:endParaRPr lang="en-US"/>
          </a:p>
        </p:txBody>
      </p:sp>
    </p:spTree>
    <p:extLst>
      <p:ext uri="{BB962C8B-B14F-4D97-AF65-F5344CB8AC3E}">
        <p14:creationId xmlns:p14="http://schemas.microsoft.com/office/powerpoint/2010/main" val="81683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examine the potential application in wearable devices and robotic hands, the group’s last experiment involved an assisting glove that combined the thumb and index finger systems. Here </a:t>
            </a:r>
            <a:r>
              <a:rPr lang="en-US" sz="1800" b="0" i="0" u="none" strike="noStrike" baseline="0" dirty="0">
                <a:solidFill>
                  <a:srgbClr val="000000"/>
                </a:solidFill>
                <a:latin typeface="Charis SIL"/>
              </a:rPr>
              <a:t>the PSA guided the fingers to bend while the sensors gave feedback on the gesture.</a:t>
            </a:r>
            <a:endParaRPr lang="en-US" dirty="0"/>
          </a:p>
        </p:txBody>
      </p:sp>
      <p:sp>
        <p:nvSpPr>
          <p:cNvPr id="4" name="Slide Number Placeholder 3"/>
          <p:cNvSpPr>
            <a:spLocks noGrp="1"/>
          </p:cNvSpPr>
          <p:nvPr>
            <p:ph type="sldNum" sz="quarter" idx="5"/>
          </p:nvPr>
        </p:nvSpPr>
        <p:spPr/>
        <p:txBody>
          <a:bodyPr/>
          <a:lstStyle/>
          <a:p>
            <a:fld id="{FB99000E-08E8-48CF-BBCC-5098BDDA13F5}" type="slidenum">
              <a:rPr lang="en-US" smtClean="0"/>
              <a:t>25</a:t>
            </a:fld>
            <a:endParaRPr lang="en-US"/>
          </a:p>
        </p:txBody>
      </p:sp>
    </p:spTree>
    <p:extLst>
      <p:ext uri="{BB962C8B-B14F-4D97-AF65-F5344CB8AC3E}">
        <p14:creationId xmlns:p14="http://schemas.microsoft.com/office/powerpoint/2010/main" val="3870551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about 51 degrees, the 3 segmented thumb PSA had an output of 9 [V], which fell to 5[V] when the angle was reduced to approximately 39 degrees.</a:t>
            </a:r>
          </a:p>
          <a:p>
            <a:endParaRPr lang="en-US" dirty="0"/>
          </a:p>
        </p:txBody>
      </p:sp>
      <p:sp>
        <p:nvSpPr>
          <p:cNvPr id="4" name="Slide Number Placeholder 3"/>
          <p:cNvSpPr>
            <a:spLocks noGrp="1"/>
          </p:cNvSpPr>
          <p:nvPr>
            <p:ph type="sldNum" sz="quarter" idx="5"/>
          </p:nvPr>
        </p:nvSpPr>
        <p:spPr/>
        <p:txBody>
          <a:bodyPr/>
          <a:lstStyle/>
          <a:p>
            <a:fld id="{FB99000E-08E8-48CF-BBCC-5098BDDA13F5}" type="slidenum">
              <a:rPr lang="en-US" smtClean="0"/>
              <a:t>26</a:t>
            </a:fld>
            <a:endParaRPr lang="en-US"/>
          </a:p>
        </p:txBody>
      </p:sp>
    </p:spTree>
    <p:extLst>
      <p:ext uri="{BB962C8B-B14F-4D97-AF65-F5344CB8AC3E}">
        <p14:creationId xmlns:p14="http://schemas.microsoft.com/office/powerpoint/2010/main" val="2607733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5 segmented index finger, the voltage at the first joint was above 10 [V], which is slightly larger than the voltage of the second joint.</a:t>
            </a:r>
          </a:p>
        </p:txBody>
      </p:sp>
      <p:sp>
        <p:nvSpPr>
          <p:cNvPr id="4" name="Slide Number Placeholder 3"/>
          <p:cNvSpPr>
            <a:spLocks noGrp="1"/>
          </p:cNvSpPr>
          <p:nvPr>
            <p:ph type="sldNum" sz="quarter" idx="5"/>
          </p:nvPr>
        </p:nvSpPr>
        <p:spPr/>
        <p:txBody>
          <a:bodyPr/>
          <a:lstStyle/>
          <a:p>
            <a:fld id="{FB99000E-08E8-48CF-BBCC-5098BDDA13F5}" type="slidenum">
              <a:rPr lang="en-US" smtClean="0"/>
              <a:t>27</a:t>
            </a:fld>
            <a:endParaRPr lang="en-US"/>
          </a:p>
        </p:txBody>
      </p:sp>
    </p:spTree>
    <p:extLst>
      <p:ext uri="{BB962C8B-B14F-4D97-AF65-F5344CB8AC3E}">
        <p14:creationId xmlns:p14="http://schemas.microsoft.com/office/powerpoint/2010/main" val="949167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experimental results, it appears that Sensorized PSAs can enable safe and adaptable Human-Machine Interaction by endowing soft robots with proprioception. What’s more they can do so while generating electricity, which gives them an advantage over known competing technologies, like strain sensors.</a:t>
            </a:r>
          </a:p>
          <a:p>
            <a:endParaRPr lang="en-US" dirty="0"/>
          </a:p>
        </p:txBody>
      </p:sp>
      <p:sp>
        <p:nvSpPr>
          <p:cNvPr id="4" name="Slide Number Placeholder 3"/>
          <p:cNvSpPr>
            <a:spLocks noGrp="1"/>
          </p:cNvSpPr>
          <p:nvPr>
            <p:ph type="sldNum" sz="quarter" idx="5"/>
          </p:nvPr>
        </p:nvSpPr>
        <p:spPr/>
        <p:txBody>
          <a:bodyPr/>
          <a:lstStyle/>
          <a:p>
            <a:fld id="{FB99000E-08E8-48CF-BBCC-5098BDDA13F5}" type="slidenum">
              <a:rPr lang="en-US" smtClean="0"/>
              <a:t>28</a:t>
            </a:fld>
            <a:endParaRPr lang="en-US"/>
          </a:p>
        </p:txBody>
      </p:sp>
    </p:spTree>
    <p:extLst>
      <p:ext uri="{BB962C8B-B14F-4D97-AF65-F5344CB8AC3E}">
        <p14:creationId xmlns:p14="http://schemas.microsoft.com/office/powerpoint/2010/main" val="1617580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9000E-08E8-48CF-BBCC-5098BDDA13F5}" type="slidenum">
              <a:rPr lang="en-US" smtClean="0"/>
              <a:t>29</a:t>
            </a:fld>
            <a:endParaRPr lang="en-US"/>
          </a:p>
        </p:txBody>
      </p:sp>
    </p:spTree>
    <p:extLst>
      <p:ext uri="{BB962C8B-B14F-4D97-AF65-F5344CB8AC3E}">
        <p14:creationId xmlns:p14="http://schemas.microsoft.com/office/powerpoint/2010/main" val="10401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properly understand and then judge this article, we need to answer three questions:</a:t>
            </a:r>
          </a:p>
          <a:p>
            <a:r>
              <a:rPr lang="en-US" dirty="0"/>
              <a:t>1)	Who are these researchers and are they credible?</a:t>
            </a:r>
          </a:p>
          <a:p>
            <a:r>
              <a:rPr lang="en-US" dirty="0"/>
              <a:t>2)	What is the problem?”</a:t>
            </a:r>
          </a:p>
          <a:p>
            <a:r>
              <a:rPr lang="en-US" dirty="0"/>
              <a:t>3)	How does this particular study address </a:t>
            </a:r>
            <a:r>
              <a:rPr lang="en-US"/>
              <a:t>it?”</a:t>
            </a:r>
            <a:endParaRPr lang="en-US" dirty="0"/>
          </a:p>
          <a:p>
            <a:endParaRPr lang="en-US" dirty="0"/>
          </a:p>
        </p:txBody>
      </p:sp>
      <p:sp>
        <p:nvSpPr>
          <p:cNvPr id="4" name="Slide Number Placeholder 3"/>
          <p:cNvSpPr>
            <a:spLocks noGrp="1"/>
          </p:cNvSpPr>
          <p:nvPr>
            <p:ph type="sldNum" sz="quarter" idx="5"/>
          </p:nvPr>
        </p:nvSpPr>
        <p:spPr/>
        <p:txBody>
          <a:bodyPr/>
          <a:lstStyle/>
          <a:p>
            <a:fld id="{FB99000E-08E8-48CF-BBCC-5098BDDA13F5}" type="slidenum">
              <a:rPr lang="en-US" smtClean="0"/>
              <a:t>3</a:t>
            </a:fld>
            <a:endParaRPr lang="en-US"/>
          </a:p>
        </p:txBody>
      </p:sp>
    </p:spTree>
    <p:extLst>
      <p:ext uri="{BB962C8B-B14F-4D97-AF65-F5344CB8AC3E}">
        <p14:creationId xmlns:p14="http://schemas.microsoft.com/office/powerpoint/2010/main" val="96400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are these people and why should we believe them?</a:t>
            </a:r>
          </a:p>
          <a:p>
            <a:endParaRPr lang="en-US" dirty="0"/>
          </a:p>
          <a:p>
            <a:r>
              <a:rPr lang="en-US" dirty="0"/>
              <a:t>Interestingly, this study was the contribution of two reputable institutions, namely the Chinese Academy of Science and Georgia Tech. Although there are many ways to judge reputation in research, nature Index ranking offers us a straightforward metric that denotes scientific output in leading journals. As you can see, both intuitions are known contributors to high-quality scientific research.</a:t>
            </a:r>
          </a:p>
          <a:p>
            <a:endParaRPr lang="en-US" dirty="0"/>
          </a:p>
          <a:p>
            <a:r>
              <a:rPr lang="en-US" dirty="0"/>
              <a:t>That being said, the reputation and credentials of contributing authors is arguably more important than the institutions that back them. Here we find two contributing authors , one for each institution, and  Dr. Tang and Professor Wang were kind enough to clearly define their roles using “Contributor Roles Taxonomy.” Here, one should focus on the fact that Professor Wang  pioneered the field of Nanogenerators and self-powered sensors and , judging by their CRediT, both authors were highly involved in this study.</a:t>
            </a:r>
          </a:p>
          <a:p>
            <a:endParaRPr lang="en-US" dirty="0"/>
          </a:p>
          <a:p>
            <a:r>
              <a:rPr lang="en-US" dirty="0"/>
              <a:t>Finally, we note that the researchers declared no competing interests. </a:t>
            </a:r>
          </a:p>
          <a:p>
            <a:endParaRPr lang="en-US" dirty="0"/>
          </a:p>
          <a:p>
            <a:r>
              <a:rPr lang="en-US" dirty="0"/>
              <a:t>Thus, given the reputation of the supervising researchers and the institutions that back them, as well as the fact that they had no known competing interests, we should accept their article as truth until proven otherwise.</a:t>
            </a:r>
          </a:p>
        </p:txBody>
      </p:sp>
      <p:sp>
        <p:nvSpPr>
          <p:cNvPr id="4" name="Slide Number Placeholder 3"/>
          <p:cNvSpPr>
            <a:spLocks noGrp="1"/>
          </p:cNvSpPr>
          <p:nvPr>
            <p:ph type="sldNum" sz="quarter" idx="5"/>
          </p:nvPr>
        </p:nvSpPr>
        <p:spPr/>
        <p:txBody>
          <a:bodyPr/>
          <a:lstStyle/>
          <a:p>
            <a:fld id="{FB99000E-08E8-48CF-BBCC-5098BDDA13F5}" type="slidenum">
              <a:rPr lang="en-US" smtClean="0"/>
              <a:t>4</a:t>
            </a:fld>
            <a:endParaRPr lang="en-US"/>
          </a:p>
        </p:txBody>
      </p:sp>
    </p:spTree>
    <p:extLst>
      <p:ext uri="{BB962C8B-B14F-4D97-AF65-F5344CB8AC3E}">
        <p14:creationId xmlns:p14="http://schemas.microsoft.com/office/powerpoint/2010/main" val="3892829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accepted these authors as credible, we need to understand their motivation by determining what problem they were trying to solve.</a:t>
            </a:r>
          </a:p>
          <a:p>
            <a:endParaRPr lang="en-US" dirty="0"/>
          </a:p>
          <a:p>
            <a:r>
              <a:rPr lang="en-US" dirty="0"/>
              <a:t>Judging from this slide’s video, I think the problem is clear: Essentially, conventional robots are hard, and those with without proprioception, or bodily awareness, are dangerous because they can’t adapt to their environment.</a:t>
            </a:r>
          </a:p>
        </p:txBody>
      </p:sp>
      <p:sp>
        <p:nvSpPr>
          <p:cNvPr id="4" name="Slide Number Placeholder 3"/>
          <p:cNvSpPr>
            <a:spLocks noGrp="1"/>
          </p:cNvSpPr>
          <p:nvPr>
            <p:ph type="sldNum" sz="quarter" idx="5"/>
          </p:nvPr>
        </p:nvSpPr>
        <p:spPr/>
        <p:txBody>
          <a:bodyPr/>
          <a:lstStyle/>
          <a:p>
            <a:fld id="{FB99000E-08E8-48CF-BBCC-5098BDDA13F5}" type="slidenum">
              <a:rPr lang="en-US" smtClean="0"/>
              <a:t>5</a:t>
            </a:fld>
            <a:endParaRPr lang="en-US"/>
          </a:p>
        </p:txBody>
      </p:sp>
    </p:spTree>
    <p:extLst>
      <p:ext uri="{BB962C8B-B14F-4D97-AF65-F5344CB8AC3E}">
        <p14:creationId xmlns:p14="http://schemas.microsoft.com/office/powerpoint/2010/main" val="102957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these researchers address the problem of designing safe and adaptable human-machine interaction?</a:t>
            </a:r>
          </a:p>
          <a:p>
            <a:endParaRPr lang="en-US" dirty="0"/>
          </a:p>
          <a:p>
            <a:r>
              <a:rPr lang="en-US" dirty="0"/>
              <a:t>They do it through a combination of Pneumatic Soft Actuators (PSAs) and Triboelectric Nanogenerators (TENGs).  This creates a simple &amp; inexpensive self powered sensor capable of giving soft robots the proprioception they need to be both safe and adaptable.</a:t>
            </a:r>
          </a:p>
          <a:p>
            <a:endParaRPr lang="en-US" dirty="0"/>
          </a:p>
          <a:p>
            <a:r>
              <a:rPr lang="en-US" dirty="0"/>
              <a:t>But what’s a TENG you ask? Good question! Let's zoom in on that concept. </a:t>
            </a:r>
          </a:p>
          <a:p>
            <a:endParaRPr lang="en-US" dirty="0"/>
          </a:p>
          <a:p>
            <a:endParaRPr lang="en-US" dirty="0"/>
          </a:p>
        </p:txBody>
      </p:sp>
      <p:sp>
        <p:nvSpPr>
          <p:cNvPr id="4" name="Slide Number Placeholder 3"/>
          <p:cNvSpPr>
            <a:spLocks noGrp="1"/>
          </p:cNvSpPr>
          <p:nvPr>
            <p:ph type="sldNum" sz="quarter" idx="5"/>
          </p:nvPr>
        </p:nvSpPr>
        <p:spPr/>
        <p:txBody>
          <a:bodyPr/>
          <a:lstStyle/>
          <a:p>
            <a:fld id="{FB99000E-08E8-48CF-BBCC-5098BDDA13F5}" type="slidenum">
              <a:rPr lang="en-US" smtClean="0"/>
              <a:t>6</a:t>
            </a:fld>
            <a:endParaRPr lang="en-US"/>
          </a:p>
        </p:txBody>
      </p:sp>
    </p:spTree>
    <p:extLst>
      <p:ext uri="{BB962C8B-B14F-4D97-AF65-F5344CB8AC3E}">
        <p14:creationId xmlns:p14="http://schemas.microsoft.com/office/powerpoint/2010/main" val="1825737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modes of operation, but this paper uses TENGs in Contact-Separation Mode. In this case, silicone is electronegative and draws charge away from a nickel sponge electrode when in contact. As the materials separate, they generate an electric field in between, which induces a potential difference. Electrons then flow from one electrode to the other through the external load until balance is achieved. When pressed again, transferred charges flows back through the external load, and a current pulse is generated in the opposite direction. If this is done periodically, you get alternating current.</a:t>
            </a:r>
          </a:p>
        </p:txBody>
      </p:sp>
      <p:sp>
        <p:nvSpPr>
          <p:cNvPr id="4" name="Slide Number Placeholder 3"/>
          <p:cNvSpPr>
            <a:spLocks noGrp="1"/>
          </p:cNvSpPr>
          <p:nvPr>
            <p:ph type="sldNum" sz="quarter" idx="5"/>
          </p:nvPr>
        </p:nvSpPr>
        <p:spPr/>
        <p:txBody>
          <a:bodyPr/>
          <a:lstStyle/>
          <a:p>
            <a:fld id="{FB99000E-08E8-48CF-BBCC-5098BDDA13F5}" type="slidenum">
              <a:rPr lang="en-US" smtClean="0"/>
              <a:t>7</a:t>
            </a:fld>
            <a:endParaRPr lang="en-US"/>
          </a:p>
        </p:txBody>
      </p:sp>
    </p:spTree>
    <p:extLst>
      <p:ext uri="{BB962C8B-B14F-4D97-AF65-F5344CB8AC3E}">
        <p14:creationId xmlns:p14="http://schemas.microsoft.com/office/powerpoint/2010/main" val="2713113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 study’s materials of interest.</a:t>
            </a:r>
          </a:p>
          <a:p>
            <a:endParaRPr lang="en-US" dirty="0"/>
          </a:p>
          <a:p>
            <a:r>
              <a:rPr lang="en-US" dirty="0"/>
              <a:t>To provide a pneumatic source, the researchers used a syringe driven by a linear motor. This system also had an air gauge to measure pressure and a digital camera to record PSA shape.</a:t>
            </a:r>
          </a:p>
          <a:p>
            <a:endParaRPr lang="en-US" dirty="0"/>
          </a:p>
          <a:p>
            <a:r>
              <a:rPr lang="en-US" dirty="0"/>
              <a:t>Note that sensorized PSAs were fabricated from silicone rubber and air permeable nickel sponge electrodes.</a:t>
            </a:r>
          </a:p>
          <a:p>
            <a:endParaRPr lang="en-US" dirty="0"/>
          </a:p>
          <a:p>
            <a:r>
              <a:rPr lang="en-US" dirty="0"/>
              <a:t>To measure open circuit voltage, closed circuit current, and the transfer of charge they used a Keithley 6514 electrometer.</a:t>
            </a:r>
          </a:p>
          <a:p>
            <a:endParaRPr lang="en-US" dirty="0"/>
          </a:p>
          <a:p>
            <a:r>
              <a:rPr lang="en-US" dirty="0"/>
              <a:t>From the sensorized PSAs, the group applied their technology by demonstrating a soft gripper and an assisting glove.</a:t>
            </a:r>
          </a:p>
          <a:p>
            <a:endParaRPr lang="en-US" dirty="0"/>
          </a:p>
        </p:txBody>
      </p:sp>
      <p:sp>
        <p:nvSpPr>
          <p:cNvPr id="4" name="Slide Number Placeholder 3"/>
          <p:cNvSpPr>
            <a:spLocks noGrp="1"/>
          </p:cNvSpPr>
          <p:nvPr>
            <p:ph type="sldNum" sz="quarter" idx="5"/>
          </p:nvPr>
        </p:nvSpPr>
        <p:spPr/>
        <p:txBody>
          <a:bodyPr/>
          <a:lstStyle/>
          <a:p>
            <a:fld id="{FB99000E-08E8-48CF-BBCC-5098BDDA13F5}" type="slidenum">
              <a:rPr lang="en-US" smtClean="0"/>
              <a:t>9</a:t>
            </a:fld>
            <a:endParaRPr lang="en-US"/>
          </a:p>
        </p:txBody>
      </p:sp>
    </p:spTree>
    <p:extLst>
      <p:ext uri="{BB962C8B-B14F-4D97-AF65-F5344CB8AC3E}">
        <p14:creationId xmlns:p14="http://schemas.microsoft.com/office/powerpoint/2010/main" val="3331053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don’t get intimidated by this slide. It’s just a summary of every method in the paper. We’ll see experiments 1 thru 5 again in the results section. What really concerns us here is the fabrication of Sensorized PSAs, which is that little blue circle in the middle. Step 0, let’s take a closer look at that. </a:t>
            </a:r>
          </a:p>
        </p:txBody>
      </p:sp>
      <p:sp>
        <p:nvSpPr>
          <p:cNvPr id="4" name="Slide Number Placeholder 3"/>
          <p:cNvSpPr>
            <a:spLocks noGrp="1"/>
          </p:cNvSpPr>
          <p:nvPr>
            <p:ph type="sldNum" sz="quarter" idx="5"/>
          </p:nvPr>
        </p:nvSpPr>
        <p:spPr/>
        <p:txBody>
          <a:bodyPr/>
          <a:lstStyle/>
          <a:p>
            <a:fld id="{FB99000E-08E8-48CF-BBCC-5098BDDA13F5}" type="slidenum">
              <a:rPr lang="en-US" smtClean="0"/>
              <a:t>10</a:t>
            </a:fld>
            <a:endParaRPr lang="en-US"/>
          </a:p>
        </p:txBody>
      </p:sp>
    </p:spTree>
    <p:extLst>
      <p:ext uri="{BB962C8B-B14F-4D97-AF65-F5344CB8AC3E}">
        <p14:creationId xmlns:p14="http://schemas.microsoft.com/office/powerpoint/2010/main" val="1201036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C574-D183-450A-9CD7-D6BCE3B7B7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869B6D-F272-455E-8476-D7C2B9B8E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CFBF48-8CAD-4015-9AC7-78D12C0BD5DD}"/>
              </a:ext>
            </a:extLst>
          </p:cNvPr>
          <p:cNvSpPr>
            <a:spLocks noGrp="1"/>
          </p:cNvSpPr>
          <p:nvPr>
            <p:ph type="dt" sz="half" idx="10"/>
          </p:nvPr>
        </p:nvSpPr>
        <p:spPr/>
        <p:txBody>
          <a:bodyPr/>
          <a:lstStyle/>
          <a:p>
            <a:fld id="{BA4A3380-3914-48F2-BAEC-7ED1109F5802}" type="datetimeFigureOut">
              <a:rPr lang="en-US" smtClean="0"/>
              <a:t>8/4/2021</a:t>
            </a:fld>
            <a:endParaRPr lang="en-US"/>
          </a:p>
        </p:txBody>
      </p:sp>
      <p:sp>
        <p:nvSpPr>
          <p:cNvPr id="5" name="Footer Placeholder 4">
            <a:extLst>
              <a:ext uri="{FF2B5EF4-FFF2-40B4-BE49-F238E27FC236}">
                <a16:creationId xmlns:a16="http://schemas.microsoft.com/office/drawing/2014/main" id="{D41DE6EA-53E6-4E79-85DE-89C115D048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E4C34-B357-4288-A3A6-31138D110924}"/>
              </a:ext>
            </a:extLst>
          </p:cNvPr>
          <p:cNvSpPr>
            <a:spLocks noGrp="1"/>
          </p:cNvSpPr>
          <p:nvPr>
            <p:ph type="sldNum" sz="quarter" idx="12"/>
          </p:nvPr>
        </p:nvSpPr>
        <p:spPr/>
        <p:txBody>
          <a:bodyPr/>
          <a:lstStyle/>
          <a:p>
            <a:fld id="{D30E7AD6-0AF3-4019-948D-535DBD057C98}" type="slidenum">
              <a:rPr lang="en-US" smtClean="0"/>
              <a:t>‹#›</a:t>
            </a:fld>
            <a:endParaRPr lang="en-US"/>
          </a:p>
        </p:txBody>
      </p:sp>
    </p:spTree>
    <p:extLst>
      <p:ext uri="{BB962C8B-B14F-4D97-AF65-F5344CB8AC3E}">
        <p14:creationId xmlns:p14="http://schemas.microsoft.com/office/powerpoint/2010/main" val="2486035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3709-8564-4223-BC6A-2E4C7AE29E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EEAA8B-45CE-4074-BDA7-A2907201E8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D902A-356C-42C1-BF81-902CC4D2C636}"/>
              </a:ext>
            </a:extLst>
          </p:cNvPr>
          <p:cNvSpPr>
            <a:spLocks noGrp="1"/>
          </p:cNvSpPr>
          <p:nvPr>
            <p:ph type="dt" sz="half" idx="10"/>
          </p:nvPr>
        </p:nvSpPr>
        <p:spPr/>
        <p:txBody>
          <a:bodyPr/>
          <a:lstStyle/>
          <a:p>
            <a:fld id="{BA4A3380-3914-48F2-BAEC-7ED1109F5802}" type="datetimeFigureOut">
              <a:rPr lang="en-US" smtClean="0"/>
              <a:t>8/4/2021</a:t>
            </a:fld>
            <a:endParaRPr lang="en-US"/>
          </a:p>
        </p:txBody>
      </p:sp>
      <p:sp>
        <p:nvSpPr>
          <p:cNvPr id="5" name="Footer Placeholder 4">
            <a:extLst>
              <a:ext uri="{FF2B5EF4-FFF2-40B4-BE49-F238E27FC236}">
                <a16:creationId xmlns:a16="http://schemas.microsoft.com/office/drawing/2014/main" id="{51183674-0DDC-4B08-B58A-68004FE68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BBE0E-71C7-498F-813A-A47E064644BD}"/>
              </a:ext>
            </a:extLst>
          </p:cNvPr>
          <p:cNvSpPr>
            <a:spLocks noGrp="1"/>
          </p:cNvSpPr>
          <p:nvPr>
            <p:ph type="sldNum" sz="quarter" idx="12"/>
          </p:nvPr>
        </p:nvSpPr>
        <p:spPr/>
        <p:txBody>
          <a:bodyPr/>
          <a:lstStyle/>
          <a:p>
            <a:fld id="{D30E7AD6-0AF3-4019-948D-535DBD057C98}" type="slidenum">
              <a:rPr lang="en-US" smtClean="0"/>
              <a:t>‹#›</a:t>
            </a:fld>
            <a:endParaRPr lang="en-US"/>
          </a:p>
        </p:txBody>
      </p:sp>
    </p:spTree>
    <p:extLst>
      <p:ext uri="{BB962C8B-B14F-4D97-AF65-F5344CB8AC3E}">
        <p14:creationId xmlns:p14="http://schemas.microsoft.com/office/powerpoint/2010/main" val="1615515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979F83-81FE-43DF-A2F0-5F58E730A9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926205-BDD1-4695-A091-BA42A39F99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9FFFF-E8F1-417B-856C-B46E6D513179}"/>
              </a:ext>
            </a:extLst>
          </p:cNvPr>
          <p:cNvSpPr>
            <a:spLocks noGrp="1"/>
          </p:cNvSpPr>
          <p:nvPr>
            <p:ph type="dt" sz="half" idx="10"/>
          </p:nvPr>
        </p:nvSpPr>
        <p:spPr/>
        <p:txBody>
          <a:bodyPr/>
          <a:lstStyle/>
          <a:p>
            <a:fld id="{BA4A3380-3914-48F2-BAEC-7ED1109F5802}" type="datetimeFigureOut">
              <a:rPr lang="en-US" smtClean="0"/>
              <a:t>8/4/2021</a:t>
            </a:fld>
            <a:endParaRPr lang="en-US"/>
          </a:p>
        </p:txBody>
      </p:sp>
      <p:sp>
        <p:nvSpPr>
          <p:cNvPr id="5" name="Footer Placeholder 4">
            <a:extLst>
              <a:ext uri="{FF2B5EF4-FFF2-40B4-BE49-F238E27FC236}">
                <a16:creationId xmlns:a16="http://schemas.microsoft.com/office/drawing/2014/main" id="{4CEF02EE-3358-4390-8B16-3EA39265B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8B097-32DD-4AE6-8596-A5CC5BDA59F4}"/>
              </a:ext>
            </a:extLst>
          </p:cNvPr>
          <p:cNvSpPr>
            <a:spLocks noGrp="1"/>
          </p:cNvSpPr>
          <p:nvPr>
            <p:ph type="sldNum" sz="quarter" idx="12"/>
          </p:nvPr>
        </p:nvSpPr>
        <p:spPr/>
        <p:txBody>
          <a:bodyPr/>
          <a:lstStyle/>
          <a:p>
            <a:fld id="{D30E7AD6-0AF3-4019-948D-535DBD057C98}" type="slidenum">
              <a:rPr lang="en-US" smtClean="0"/>
              <a:t>‹#›</a:t>
            </a:fld>
            <a:endParaRPr lang="en-US"/>
          </a:p>
        </p:txBody>
      </p:sp>
    </p:spTree>
    <p:extLst>
      <p:ext uri="{BB962C8B-B14F-4D97-AF65-F5344CB8AC3E}">
        <p14:creationId xmlns:p14="http://schemas.microsoft.com/office/powerpoint/2010/main" val="1841697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60A5-E53C-4AD8-A6CB-DB0771897A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278C3-B887-4F04-8321-3356A7584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C20E8-76F6-4377-B266-4245FCC06E88}"/>
              </a:ext>
            </a:extLst>
          </p:cNvPr>
          <p:cNvSpPr>
            <a:spLocks noGrp="1"/>
          </p:cNvSpPr>
          <p:nvPr>
            <p:ph type="dt" sz="half" idx="10"/>
          </p:nvPr>
        </p:nvSpPr>
        <p:spPr/>
        <p:txBody>
          <a:bodyPr/>
          <a:lstStyle/>
          <a:p>
            <a:fld id="{BA4A3380-3914-48F2-BAEC-7ED1109F5802}" type="datetimeFigureOut">
              <a:rPr lang="en-US" smtClean="0"/>
              <a:t>8/4/2021</a:t>
            </a:fld>
            <a:endParaRPr lang="en-US"/>
          </a:p>
        </p:txBody>
      </p:sp>
      <p:sp>
        <p:nvSpPr>
          <p:cNvPr id="5" name="Footer Placeholder 4">
            <a:extLst>
              <a:ext uri="{FF2B5EF4-FFF2-40B4-BE49-F238E27FC236}">
                <a16:creationId xmlns:a16="http://schemas.microsoft.com/office/drawing/2014/main" id="{A062478D-F50C-4ACA-8C42-BA08039C5C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7CA00-902A-4D04-A5AF-202BFD50CD74}"/>
              </a:ext>
            </a:extLst>
          </p:cNvPr>
          <p:cNvSpPr>
            <a:spLocks noGrp="1"/>
          </p:cNvSpPr>
          <p:nvPr>
            <p:ph type="sldNum" sz="quarter" idx="12"/>
          </p:nvPr>
        </p:nvSpPr>
        <p:spPr/>
        <p:txBody>
          <a:bodyPr/>
          <a:lstStyle/>
          <a:p>
            <a:fld id="{D30E7AD6-0AF3-4019-948D-535DBD057C98}" type="slidenum">
              <a:rPr lang="en-US" smtClean="0"/>
              <a:t>‹#›</a:t>
            </a:fld>
            <a:endParaRPr lang="en-US"/>
          </a:p>
        </p:txBody>
      </p:sp>
    </p:spTree>
    <p:extLst>
      <p:ext uri="{BB962C8B-B14F-4D97-AF65-F5344CB8AC3E}">
        <p14:creationId xmlns:p14="http://schemas.microsoft.com/office/powerpoint/2010/main" val="2227026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BAEE-DBFF-4EAC-898B-0F7AAA31CB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1841E5-72BA-48EC-AE66-BD31A7EAC8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502BB7-32AC-4059-BEC3-1D1C77D1C895}"/>
              </a:ext>
            </a:extLst>
          </p:cNvPr>
          <p:cNvSpPr>
            <a:spLocks noGrp="1"/>
          </p:cNvSpPr>
          <p:nvPr>
            <p:ph type="dt" sz="half" idx="10"/>
          </p:nvPr>
        </p:nvSpPr>
        <p:spPr/>
        <p:txBody>
          <a:bodyPr/>
          <a:lstStyle/>
          <a:p>
            <a:fld id="{BA4A3380-3914-48F2-BAEC-7ED1109F5802}" type="datetimeFigureOut">
              <a:rPr lang="en-US" smtClean="0"/>
              <a:t>8/4/2021</a:t>
            </a:fld>
            <a:endParaRPr lang="en-US"/>
          </a:p>
        </p:txBody>
      </p:sp>
      <p:sp>
        <p:nvSpPr>
          <p:cNvPr id="5" name="Footer Placeholder 4">
            <a:extLst>
              <a:ext uri="{FF2B5EF4-FFF2-40B4-BE49-F238E27FC236}">
                <a16:creationId xmlns:a16="http://schemas.microsoft.com/office/drawing/2014/main" id="{939FEDA0-05DC-421E-8E27-309582608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FB0E8-01BE-4E5C-95D4-84EB8C90CBDE}"/>
              </a:ext>
            </a:extLst>
          </p:cNvPr>
          <p:cNvSpPr>
            <a:spLocks noGrp="1"/>
          </p:cNvSpPr>
          <p:nvPr>
            <p:ph type="sldNum" sz="quarter" idx="12"/>
          </p:nvPr>
        </p:nvSpPr>
        <p:spPr/>
        <p:txBody>
          <a:bodyPr/>
          <a:lstStyle/>
          <a:p>
            <a:fld id="{D30E7AD6-0AF3-4019-948D-535DBD057C98}" type="slidenum">
              <a:rPr lang="en-US" smtClean="0"/>
              <a:t>‹#›</a:t>
            </a:fld>
            <a:endParaRPr lang="en-US"/>
          </a:p>
        </p:txBody>
      </p:sp>
    </p:spTree>
    <p:extLst>
      <p:ext uri="{BB962C8B-B14F-4D97-AF65-F5344CB8AC3E}">
        <p14:creationId xmlns:p14="http://schemas.microsoft.com/office/powerpoint/2010/main" val="2540039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6E4B3-EFD4-4DB9-A739-D5EE7B5350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91189D-4641-4306-BBE8-8910F0C835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421243-B19A-4D5F-A23B-97076502FA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6493F2-3C5C-4A07-9CA9-4BC86DB3CB3D}"/>
              </a:ext>
            </a:extLst>
          </p:cNvPr>
          <p:cNvSpPr>
            <a:spLocks noGrp="1"/>
          </p:cNvSpPr>
          <p:nvPr>
            <p:ph type="dt" sz="half" idx="10"/>
          </p:nvPr>
        </p:nvSpPr>
        <p:spPr/>
        <p:txBody>
          <a:bodyPr/>
          <a:lstStyle/>
          <a:p>
            <a:fld id="{BA4A3380-3914-48F2-BAEC-7ED1109F5802}" type="datetimeFigureOut">
              <a:rPr lang="en-US" smtClean="0"/>
              <a:t>8/4/2021</a:t>
            </a:fld>
            <a:endParaRPr lang="en-US"/>
          </a:p>
        </p:txBody>
      </p:sp>
      <p:sp>
        <p:nvSpPr>
          <p:cNvPr id="6" name="Footer Placeholder 5">
            <a:extLst>
              <a:ext uri="{FF2B5EF4-FFF2-40B4-BE49-F238E27FC236}">
                <a16:creationId xmlns:a16="http://schemas.microsoft.com/office/drawing/2014/main" id="{BBB9275E-959F-4F06-9648-9CCC6561F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A52AC-7568-413D-AC0B-DB8D96648596}"/>
              </a:ext>
            </a:extLst>
          </p:cNvPr>
          <p:cNvSpPr>
            <a:spLocks noGrp="1"/>
          </p:cNvSpPr>
          <p:nvPr>
            <p:ph type="sldNum" sz="quarter" idx="12"/>
          </p:nvPr>
        </p:nvSpPr>
        <p:spPr/>
        <p:txBody>
          <a:bodyPr/>
          <a:lstStyle/>
          <a:p>
            <a:fld id="{D30E7AD6-0AF3-4019-948D-535DBD057C98}" type="slidenum">
              <a:rPr lang="en-US" smtClean="0"/>
              <a:t>‹#›</a:t>
            </a:fld>
            <a:endParaRPr lang="en-US"/>
          </a:p>
        </p:txBody>
      </p:sp>
    </p:spTree>
    <p:extLst>
      <p:ext uri="{BB962C8B-B14F-4D97-AF65-F5344CB8AC3E}">
        <p14:creationId xmlns:p14="http://schemas.microsoft.com/office/powerpoint/2010/main" val="395358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443DA-9B87-4FCB-8AF4-4693979241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B837F3-F777-4F00-8468-213D70EDB2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DD170C-4EA3-4BC4-966C-4B00583D83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1267D-C754-4510-960C-4282A1BF73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B3C247-D7A7-4D49-A559-CD227DD527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5F1FF3-F024-4516-8A49-D80697A5E59A}"/>
              </a:ext>
            </a:extLst>
          </p:cNvPr>
          <p:cNvSpPr>
            <a:spLocks noGrp="1"/>
          </p:cNvSpPr>
          <p:nvPr>
            <p:ph type="dt" sz="half" idx="10"/>
          </p:nvPr>
        </p:nvSpPr>
        <p:spPr/>
        <p:txBody>
          <a:bodyPr/>
          <a:lstStyle/>
          <a:p>
            <a:fld id="{BA4A3380-3914-48F2-BAEC-7ED1109F5802}" type="datetimeFigureOut">
              <a:rPr lang="en-US" smtClean="0"/>
              <a:t>8/4/2021</a:t>
            </a:fld>
            <a:endParaRPr lang="en-US"/>
          </a:p>
        </p:txBody>
      </p:sp>
      <p:sp>
        <p:nvSpPr>
          <p:cNvPr id="8" name="Footer Placeholder 7">
            <a:extLst>
              <a:ext uri="{FF2B5EF4-FFF2-40B4-BE49-F238E27FC236}">
                <a16:creationId xmlns:a16="http://schemas.microsoft.com/office/drawing/2014/main" id="{4B78D5CF-4662-4FF7-A538-9F4D08B3C7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689D97-3CC5-485B-9412-0A4E43CB8DD1}"/>
              </a:ext>
            </a:extLst>
          </p:cNvPr>
          <p:cNvSpPr>
            <a:spLocks noGrp="1"/>
          </p:cNvSpPr>
          <p:nvPr>
            <p:ph type="sldNum" sz="quarter" idx="12"/>
          </p:nvPr>
        </p:nvSpPr>
        <p:spPr/>
        <p:txBody>
          <a:bodyPr/>
          <a:lstStyle/>
          <a:p>
            <a:fld id="{D30E7AD6-0AF3-4019-948D-535DBD057C98}" type="slidenum">
              <a:rPr lang="en-US" smtClean="0"/>
              <a:t>‹#›</a:t>
            </a:fld>
            <a:endParaRPr lang="en-US"/>
          </a:p>
        </p:txBody>
      </p:sp>
    </p:spTree>
    <p:extLst>
      <p:ext uri="{BB962C8B-B14F-4D97-AF65-F5344CB8AC3E}">
        <p14:creationId xmlns:p14="http://schemas.microsoft.com/office/powerpoint/2010/main" val="1498430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02E79-EFE3-45D4-88AB-45FB7E4443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8C740B-0B03-49D1-AD7F-B3F42F9AC207}"/>
              </a:ext>
            </a:extLst>
          </p:cNvPr>
          <p:cNvSpPr>
            <a:spLocks noGrp="1"/>
          </p:cNvSpPr>
          <p:nvPr>
            <p:ph type="dt" sz="half" idx="10"/>
          </p:nvPr>
        </p:nvSpPr>
        <p:spPr/>
        <p:txBody>
          <a:bodyPr/>
          <a:lstStyle/>
          <a:p>
            <a:fld id="{BA4A3380-3914-48F2-BAEC-7ED1109F5802}" type="datetimeFigureOut">
              <a:rPr lang="en-US" smtClean="0"/>
              <a:t>8/4/2021</a:t>
            </a:fld>
            <a:endParaRPr lang="en-US"/>
          </a:p>
        </p:txBody>
      </p:sp>
      <p:sp>
        <p:nvSpPr>
          <p:cNvPr id="4" name="Footer Placeholder 3">
            <a:extLst>
              <a:ext uri="{FF2B5EF4-FFF2-40B4-BE49-F238E27FC236}">
                <a16:creationId xmlns:a16="http://schemas.microsoft.com/office/drawing/2014/main" id="{B8E35A80-DDD6-42AD-8303-70D57B4D1D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71E6C3-A12A-43E5-AA18-CBDB9EACD643}"/>
              </a:ext>
            </a:extLst>
          </p:cNvPr>
          <p:cNvSpPr>
            <a:spLocks noGrp="1"/>
          </p:cNvSpPr>
          <p:nvPr>
            <p:ph type="sldNum" sz="quarter" idx="12"/>
          </p:nvPr>
        </p:nvSpPr>
        <p:spPr/>
        <p:txBody>
          <a:bodyPr/>
          <a:lstStyle/>
          <a:p>
            <a:fld id="{D30E7AD6-0AF3-4019-948D-535DBD057C98}" type="slidenum">
              <a:rPr lang="en-US" smtClean="0"/>
              <a:t>‹#›</a:t>
            </a:fld>
            <a:endParaRPr lang="en-US"/>
          </a:p>
        </p:txBody>
      </p:sp>
    </p:spTree>
    <p:extLst>
      <p:ext uri="{BB962C8B-B14F-4D97-AF65-F5344CB8AC3E}">
        <p14:creationId xmlns:p14="http://schemas.microsoft.com/office/powerpoint/2010/main" val="853449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6BBEB7-809F-4A13-B58C-E73BD65FDCA1}"/>
              </a:ext>
            </a:extLst>
          </p:cNvPr>
          <p:cNvSpPr>
            <a:spLocks noGrp="1"/>
          </p:cNvSpPr>
          <p:nvPr>
            <p:ph type="dt" sz="half" idx="10"/>
          </p:nvPr>
        </p:nvSpPr>
        <p:spPr/>
        <p:txBody>
          <a:bodyPr/>
          <a:lstStyle/>
          <a:p>
            <a:fld id="{BA4A3380-3914-48F2-BAEC-7ED1109F5802}" type="datetimeFigureOut">
              <a:rPr lang="en-US" smtClean="0"/>
              <a:t>8/4/2021</a:t>
            </a:fld>
            <a:endParaRPr lang="en-US"/>
          </a:p>
        </p:txBody>
      </p:sp>
      <p:sp>
        <p:nvSpPr>
          <p:cNvPr id="3" name="Footer Placeholder 2">
            <a:extLst>
              <a:ext uri="{FF2B5EF4-FFF2-40B4-BE49-F238E27FC236}">
                <a16:creationId xmlns:a16="http://schemas.microsoft.com/office/drawing/2014/main" id="{BD96401F-0C99-4DEF-AFAB-64AAF9641C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E0D161-8FD5-4DAF-A1AE-F4702CED7700}"/>
              </a:ext>
            </a:extLst>
          </p:cNvPr>
          <p:cNvSpPr>
            <a:spLocks noGrp="1"/>
          </p:cNvSpPr>
          <p:nvPr>
            <p:ph type="sldNum" sz="quarter" idx="12"/>
          </p:nvPr>
        </p:nvSpPr>
        <p:spPr/>
        <p:txBody>
          <a:bodyPr/>
          <a:lstStyle/>
          <a:p>
            <a:fld id="{D30E7AD6-0AF3-4019-948D-535DBD057C98}" type="slidenum">
              <a:rPr lang="en-US" smtClean="0"/>
              <a:t>‹#›</a:t>
            </a:fld>
            <a:endParaRPr lang="en-US"/>
          </a:p>
        </p:txBody>
      </p:sp>
    </p:spTree>
    <p:extLst>
      <p:ext uri="{BB962C8B-B14F-4D97-AF65-F5344CB8AC3E}">
        <p14:creationId xmlns:p14="http://schemas.microsoft.com/office/powerpoint/2010/main" val="2301299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807A-1C9B-4F18-8D15-C4EF609487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4909C7-CCC9-4628-BF19-B2CB29FD17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BC0833-2260-4050-9ED3-B597078B7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DA884-334F-4B48-B8F4-5D696B9CCA8D}"/>
              </a:ext>
            </a:extLst>
          </p:cNvPr>
          <p:cNvSpPr>
            <a:spLocks noGrp="1"/>
          </p:cNvSpPr>
          <p:nvPr>
            <p:ph type="dt" sz="half" idx="10"/>
          </p:nvPr>
        </p:nvSpPr>
        <p:spPr/>
        <p:txBody>
          <a:bodyPr/>
          <a:lstStyle/>
          <a:p>
            <a:fld id="{BA4A3380-3914-48F2-BAEC-7ED1109F5802}" type="datetimeFigureOut">
              <a:rPr lang="en-US" smtClean="0"/>
              <a:t>8/4/2021</a:t>
            </a:fld>
            <a:endParaRPr lang="en-US"/>
          </a:p>
        </p:txBody>
      </p:sp>
      <p:sp>
        <p:nvSpPr>
          <p:cNvPr id="6" name="Footer Placeholder 5">
            <a:extLst>
              <a:ext uri="{FF2B5EF4-FFF2-40B4-BE49-F238E27FC236}">
                <a16:creationId xmlns:a16="http://schemas.microsoft.com/office/drawing/2014/main" id="{7C6E4471-05A9-469B-85D5-8731D54616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1896C-90FC-4E0E-ACF4-21D1EC972981}"/>
              </a:ext>
            </a:extLst>
          </p:cNvPr>
          <p:cNvSpPr>
            <a:spLocks noGrp="1"/>
          </p:cNvSpPr>
          <p:nvPr>
            <p:ph type="sldNum" sz="quarter" idx="12"/>
          </p:nvPr>
        </p:nvSpPr>
        <p:spPr/>
        <p:txBody>
          <a:bodyPr/>
          <a:lstStyle/>
          <a:p>
            <a:fld id="{D30E7AD6-0AF3-4019-948D-535DBD057C98}" type="slidenum">
              <a:rPr lang="en-US" smtClean="0"/>
              <a:t>‹#›</a:t>
            </a:fld>
            <a:endParaRPr lang="en-US"/>
          </a:p>
        </p:txBody>
      </p:sp>
    </p:spTree>
    <p:extLst>
      <p:ext uri="{BB962C8B-B14F-4D97-AF65-F5344CB8AC3E}">
        <p14:creationId xmlns:p14="http://schemas.microsoft.com/office/powerpoint/2010/main" val="320947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F974-9328-44C6-8C22-16E12B2D2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CD42DA-F766-43B2-AC8B-950ED995A8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C19E2D-3C1B-48A0-BF89-B0ECAB3EB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8D8DB-FC7F-4EC7-AED2-0D735D5C1788}"/>
              </a:ext>
            </a:extLst>
          </p:cNvPr>
          <p:cNvSpPr>
            <a:spLocks noGrp="1"/>
          </p:cNvSpPr>
          <p:nvPr>
            <p:ph type="dt" sz="half" idx="10"/>
          </p:nvPr>
        </p:nvSpPr>
        <p:spPr/>
        <p:txBody>
          <a:bodyPr/>
          <a:lstStyle/>
          <a:p>
            <a:fld id="{BA4A3380-3914-48F2-BAEC-7ED1109F5802}" type="datetimeFigureOut">
              <a:rPr lang="en-US" smtClean="0"/>
              <a:t>8/4/2021</a:t>
            </a:fld>
            <a:endParaRPr lang="en-US"/>
          </a:p>
        </p:txBody>
      </p:sp>
      <p:sp>
        <p:nvSpPr>
          <p:cNvPr id="6" name="Footer Placeholder 5">
            <a:extLst>
              <a:ext uri="{FF2B5EF4-FFF2-40B4-BE49-F238E27FC236}">
                <a16:creationId xmlns:a16="http://schemas.microsoft.com/office/drawing/2014/main" id="{6CAD3B3E-C31D-4480-9382-5CAEC45C5B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B17613-DDD6-4814-8BDD-6E53CF8E82D5}"/>
              </a:ext>
            </a:extLst>
          </p:cNvPr>
          <p:cNvSpPr>
            <a:spLocks noGrp="1"/>
          </p:cNvSpPr>
          <p:nvPr>
            <p:ph type="sldNum" sz="quarter" idx="12"/>
          </p:nvPr>
        </p:nvSpPr>
        <p:spPr/>
        <p:txBody>
          <a:bodyPr/>
          <a:lstStyle/>
          <a:p>
            <a:fld id="{D30E7AD6-0AF3-4019-948D-535DBD057C98}" type="slidenum">
              <a:rPr lang="en-US" smtClean="0"/>
              <a:t>‹#›</a:t>
            </a:fld>
            <a:endParaRPr lang="en-US"/>
          </a:p>
        </p:txBody>
      </p:sp>
    </p:spTree>
    <p:extLst>
      <p:ext uri="{BB962C8B-B14F-4D97-AF65-F5344CB8AC3E}">
        <p14:creationId xmlns:p14="http://schemas.microsoft.com/office/powerpoint/2010/main" val="1021515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302949-CBED-40C3-89DA-3BEB534534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4A6A10-E6C2-46D9-8309-0143B1208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DC955-FA56-4628-B750-522C866425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4A3380-3914-48F2-BAEC-7ED1109F5802}" type="datetimeFigureOut">
              <a:rPr lang="en-US" smtClean="0"/>
              <a:t>8/4/2021</a:t>
            </a:fld>
            <a:endParaRPr lang="en-US"/>
          </a:p>
        </p:txBody>
      </p:sp>
      <p:sp>
        <p:nvSpPr>
          <p:cNvPr id="5" name="Footer Placeholder 4">
            <a:extLst>
              <a:ext uri="{FF2B5EF4-FFF2-40B4-BE49-F238E27FC236}">
                <a16:creationId xmlns:a16="http://schemas.microsoft.com/office/drawing/2014/main" id="{FF9D7B32-BB46-49F4-A5A0-813EEA647A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5ADEE6-876C-4599-B514-B78672441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E7AD6-0AF3-4019-948D-535DBD057C98}" type="slidenum">
              <a:rPr lang="en-US" smtClean="0"/>
              <a:t>‹#›</a:t>
            </a:fld>
            <a:endParaRPr lang="en-US"/>
          </a:p>
        </p:txBody>
      </p:sp>
    </p:spTree>
    <p:extLst>
      <p:ext uri="{BB962C8B-B14F-4D97-AF65-F5344CB8AC3E}">
        <p14:creationId xmlns:p14="http://schemas.microsoft.com/office/powerpoint/2010/main" val="1371266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9.xml"/><Relationship Id="rId16"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slide" Target="slide11.xml"/><Relationship Id="rId9" Type="http://schemas.openxmlformats.org/officeDocument/2006/relationships/image" Target="../media/image42.png"/><Relationship Id="rId14"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sv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image" Target="../media/image63.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slide" Target="slide13.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slide" Target="slide1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image" Target="../media/image68.png"/><Relationship Id="rId5" Type="http://schemas.openxmlformats.org/officeDocument/2006/relationships/image" Target="../media/image65.png"/><Relationship Id="rId10" Type="http://schemas.openxmlformats.org/officeDocument/2006/relationships/slide" Target="slide18.xml"/><Relationship Id="rId4" Type="http://schemas.openxmlformats.org/officeDocument/2006/relationships/slide" Target="slide25.xml"/><Relationship Id="rId9" Type="http://schemas.openxmlformats.org/officeDocument/2006/relationships/image" Target="../media/image67.png"/><Relationship Id="rId14" Type="http://schemas.openxmlformats.org/officeDocument/2006/relationships/image" Target="../media/image70.svg"/></Relationships>
</file>

<file path=ppt/slides/_rels/slide14.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image" Target="../media/image72.png"/><Relationship Id="rId10" Type="http://schemas.openxmlformats.org/officeDocument/2006/relationships/image" Target="../media/image45.svg"/><Relationship Id="rId4" Type="http://schemas.openxmlformats.org/officeDocument/2006/relationships/slide" Target="slide17.xml"/><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png"/><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svg"/></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svg"/></Relationships>
</file>

<file path=ppt/slides/_rels/slide1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92.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image" Target="../media/image93.png"/><Relationship Id="rId4" Type="http://schemas.openxmlformats.org/officeDocument/2006/relationships/slide" Target="slide19.xml"/></Relationships>
</file>

<file path=ppt/slides/_rels/slide1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svg"/></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slide" Target="slide29.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slide" Target="slide12.xml"/><Relationship Id="rId4" Type="http://schemas.microsoft.com/office/2007/relationships/hdphoto" Target="../media/hdphoto1.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svg"/></Relationships>
</file>

<file path=ppt/slides/_rels/slide2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42.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43.svg"/><Relationship Id="rId9" Type="http://schemas.openxmlformats.org/officeDocument/2006/relationships/image" Target="../media/image109.png"/><Relationship Id="rId14" Type="http://schemas.openxmlformats.org/officeDocument/2006/relationships/image" Target="../media/image114.png"/></Relationships>
</file>

<file path=ppt/slides/_rels/slide2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116.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117.png"/><Relationship Id="rId4" Type="http://schemas.openxmlformats.org/officeDocument/2006/relationships/slide" Target="slide24.xml"/></Relationships>
</file>

<file path=ppt/slides/_rels/slide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svg"/></Relationships>
</file>

<file path=ppt/slides/_rels/slide2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svg"/></Relationships>
</file>

<file path=ppt/slides/_rels/slide2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28.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slide" Target="slide26.xml"/><Relationship Id="rId5" Type="http://schemas.openxmlformats.org/officeDocument/2006/relationships/image" Target="../media/image129.png"/><Relationship Id="rId10" Type="http://schemas.openxmlformats.org/officeDocument/2006/relationships/image" Target="../media/image131.svg"/><Relationship Id="rId4" Type="http://schemas.openxmlformats.org/officeDocument/2006/relationships/slide" Target="slide27.xml"/><Relationship Id="rId9" Type="http://schemas.openxmlformats.org/officeDocument/2006/relationships/image" Target="../media/image130.png"/></Relationships>
</file>

<file path=ppt/slides/_rels/slide2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sv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svg"/></Relationships>
</file>

<file path=ppt/slides/_rels/slide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3.svg"/></Relationships>
</file>

<file path=ppt/slides/_rels/slide29.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47.svg"/><Relationship Id="rId5" Type="http://schemas.openxmlformats.org/officeDocument/2006/relationships/image" Target="../media/image146.png"/><Relationship Id="rId10" Type="http://schemas.openxmlformats.org/officeDocument/2006/relationships/slide" Target="slide35.xml"/><Relationship Id="rId4" Type="http://schemas.openxmlformats.org/officeDocument/2006/relationships/image" Target="../media/image145.svg"/><Relationship Id="rId9" Type="http://schemas.openxmlformats.org/officeDocument/2006/relationships/image" Target="../media/image14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svg"/><Relationship Id="rId9" Type="http://schemas.openxmlformats.org/officeDocument/2006/relationships/slide" Target="slide5.xml"/></Relationships>
</file>

<file path=ppt/slides/_rels/slide30.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image" Target="../media/image155.png"/><Relationship Id="rId3" Type="http://schemas.openxmlformats.org/officeDocument/2006/relationships/image" Target="../media/image151.svg"/><Relationship Id="rId7" Type="http://schemas.openxmlformats.org/officeDocument/2006/relationships/image" Target="../media/image153.png"/><Relationship Id="rId12"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2.png"/><Relationship Id="rId11" Type="http://schemas.openxmlformats.org/officeDocument/2006/relationships/slide" Target="slide33.xml"/><Relationship Id="rId5" Type="http://schemas.openxmlformats.org/officeDocument/2006/relationships/slide" Target="slide31.xml"/><Relationship Id="rId15" Type="http://schemas.openxmlformats.org/officeDocument/2006/relationships/image" Target="../media/image155.png"/><Relationship Id="rId10" Type="http://schemas.openxmlformats.org/officeDocument/2006/relationships/image" Target="../media/image154.png"/><Relationship Id="rId4" Type="http://schemas.openxmlformats.org/officeDocument/2006/relationships/image" Target="../media/image152.png"/><Relationship Id="rId9" Type="http://schemas.openxmlformats.org/officeDocument/2006/relationships/image" Target="../media/image153.png"/><Relationship Id="rId14" Type="http://schemas.openxmlformats.org/officeDocument/2006/relationships/slide" Target="slide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hyperlink" Target="http://www.bme.uh.edu/people/graduate-students" TargetMode="External"/><Relationship Id="rId13" Type="http://schemas.openxmlformats.org/officeDocument/2006/relationships/hyperlink" Target="https://www.linkedin.com/in/jill-devries-6ab869133/" TargetMode="External"/><Relationship Id="rId3" Type="http://schemas.openxmlformats.org/officeDocument/2006/relationships/hyperlink" Target="http://www.mse.gatech.edu/people/zhong-lin-wang" TargetMode="External"/><Relationship Id="rId7" Type="http://schemas.openxmlformats.org/officeDocument/2006/relationships/hyperlink" Target="https://www.linkedin.com/in/andres-bryan/" TargetMode="External"/><Relationship Id="rId12" Type="http://schemas.openxmlformats.org/officeDocument/2006/relationships/hyperlink" Target="https://www.uh.edu/directory/index.php?emplid=MTk2MzkxMw==&amp;loc=HR730&amp;dpt=H0070" TargetMode="External"/><Relationship Id="rId2" Type="http://schemas.openxmlformats.org/officeDocument/2006/relationships/hyperlink" Target="https://www.natureindex.com/annual-tables/2021/institution/all/all" TargetMode="External"/><Relationship Id="rId1" Type="http://schemas.openxmlformats.org/officeDocument/2006/relationships/slideLayout" Target="../slideLayouts/slideLayout7.xml"/><Relationship Id="rId6" Type="http://schemas.openxmlformats.org/officeDocument/2006/relationships/hyperlink" Target="https://www.linkedin.com/in/tsunami-pinkney-433b27131/" TargetMode="External"/><Relationship Id="rId11" Type="http://schemas.openxmlformats.org/officeDocument/2006/relationships/hyperlink" Target="https://www.uh.edu/honors/about/news-events/annual-report/archives/shinerise_2017_low-res.pdf" TargetMode="External"/><Relationship Id="rId5" Type="http://schemas.openxmlformats.org/officeDocument/2006/relationships/hyperlink" Target="https://www.linkedin.com/in/syed-sheahan-ahmed" TargetMode="External"/><Relationship Id="rId10" Type="http://schemas.openxmlformats.org/officeDocument/2006/relationships/hyperlink" Target="https://www.uh.edu/directory/index.php?emplid=MTk1MDg5Ng==&amp;loc=HR730&amp;dpt=H0070" TargetMode="External"/><Relationship Id="rId4" Type="http://schemas.openxmlformats.org/officeDocument/2006/relationships/hyperlink" Target="https://www.youtube.com/watch?v=tSw5oIyAlKM" TargetMode="External"/><Relationship Id="rId9" Type="http://schemas.openxmlformats.org/officeDocument/2006/relationships/hyperlink" Target="https://www.linkedin.com/in/isaiah-farayola-7a4a58151/" TargetMode="External"/><Relationship Id="rId14" Type="http://schemas.openxmlformats.org/officeDocument/2006/relationships/hyperlink" Target="https://www.linkedin.com/in/stephen-hejducek-0871915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5.gif"/></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slide" Target="slide10.xml"/><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slide" Target="slide9.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34597A-1C26-4222-AEE4-0176DDC8B1AE}"/>
              </a:ext>
            </a:extLst>
          </p:cNvPr>
          <p:cNvSpPr txBox="1">
            <a:spLocks/>
          </p:cNvSpPr>
          <p:nvPr/>
        </p:nvSpPr>
        <p:spPr>
          <a:xfrm>
            <a:off x="459827" y="341094"/>
            <a:ext cx="11272346" cy="1439477"/>
          </a:xfrm>
          <a:prstGeom prst="rect">
            <a:avLst/>
          </a:prstGeom>
        </p:spPr>
        <p:txBody>
          <a:bodyPr vert="horz" lIns="91440" tIns="45720" rIns="91440" bIns="45720" rtlCol="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Raleway Black" pitchFamily="2" charset="0"/>
              </a:rPr>
              <a:t>Soft Robots With Self-Powered Configurational Sensing</a:t>
            </a:r>
            <a:r>
              <a:rPr lang="en-US" sz="3200" baseline="30000" dirty="0">
                <a:solidFill>
                  <a:schemeClr val="bg1"/>
                </a:solidFill>
              </a:rPr>
              <a:t>[1]</a:t>
            </a:r>
            <a:endParaRPr lang="en-US" sz="3200" dirty="0">
              <a:solidFill>
                <a:schemeClr val="bg1"/>
              </a:solidFill>
              <a:latin typeface="Raleway Black" pitchFamily="2" charset="0"/>
            </a:endParaRPr>
          </a:p>
          <a:p>
            <a:br>
              <a:rPr lang="en-US" sz="3200" dirty="0">
                <a:solidFill>
                  <a:schemeClr val="bg1"/>
                </a:solidFill>
              </a:rPr>
            </a:br>
            <a:endParaRPr lang="en-US" sz="3200" i="1" dirty="0">
              <a:solidFill>
                <a:schemeClr val="bg1"/>
              </a:solidFill>
              <a:latin typeface="Raleway Black" pitchFamily="2" charset="0"/>
            </a:endParaRPr>
          </a:p>
        </p:txBody>
      </p:sp>
      <p:pic>
        <p:nvPicPr>
          <p:cNvPr id="5" name="Picture 4" descr="Text&#10;&#10;Description automatically generated">
            <a:extLst>
              <a:ext uri="{FF2B5EF4-FFF2-40B4-BE49-F238E27FC236}">
                <a16:creationId xmlns:a16="http://schemas.microsoft.com/office/drawing/2014/main" id="{7E831542-1E07-40CF-986A-667D1898973C}"/>
              </a:ext>
            </a:extLst>
          </p:cNvPr>
          <p:cNvPicPr>
            <a:picLocks noChangeAspect="1"/>
          </p:cNvPicPr>
          <p:nvPr/>
        </p:nvPicPr>
        <p:blipFill rotWithShape="1">
          <a:blip r:embed="rId3">
            <a:extLst>
              <a:ext uri="{28A0092B-C50C-407E-A947-70E740481C1C}">
                <a14:useLocalDpi xmlns:a14="http://schemas.microsoft.com/office/drawing/2010/main" val="0"/>
              </a:ext>
            </a:extLst>
          </a:blip>
          <a:srcRect l="3600" t="5067" r="3600" b="1272"/>
          <a:stretch/>
        </p:blipFill>
        <p:spPr>
          <a:xfrm>
            <a:off x="401533" y="1597970"/>
            <a:ext cx="7292040" cy="47183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D5C6A596-A22A-4777-B4EB-5037ADC82EDE}"/>
              </a:ext>
            </a:extLst>
          </p:cNvPr>
          <p:cNvSpPr txBox="1"/>
          <p:nvPr/>
        </p:nvSpPr>
        <p:spPr>
          <a:xfrm>
            <a:off x="459827" y="1000603"/>
            <a:ext cx="3483646" cy="400110"/>
          </a:xfrm>
          <a:prstGeom prst="rect">
            <a:avLst/>
          </a:prstGeom>
          <a:noFill/>
        </p:spPr>
        <p:txBody>
          <a:bodyPr wrap="none" rtlCol="0">
            <a:spAutoFit/>
          </a:bodyPr>
          <a:lstStyle/>
          <a:p>
            <a:r>
              <a:rPr lang="en-US" sz="2000" i="1" dirty="0">
                <a:solidFill>
                  <a:schemeClr val="bg1"/>
                </a:solidFill>
                <a:latin typeface="Raleway Black" pitchFamily="2" charset="0"/>
              </a:rPr>
              <a:t>Presented by Austin Routt</a:t>
            </a:r>
            <a:endParaRPr lang="en-US" sz="2000" dirty="0"/>
          </a:p>
        </p:txBody>
      </p:sp>
      <p:cxnSp>
        <p:nvCxnSpPr>
          <p:cNvPr id="8" name="Straight Connector 7">
            <a:extLst>
              <a:ext uri="{FF2B5EF4-FFF2-40B4-BE49-F238E27FC236}">
                <a16:creationId xmlns:a16="http://schemas.microsoft.com/office/drawing/2014/main" id="{A52714EF-DB86-4F31-AA08-BA9925EC756C}"/>
              </a:ext>
            </a:extLst>
          </p:cNvPr>
          <p:cNvCxnSpPr>
            <a:cxnSpLocks/>
          </p:cNvCxnSpPr>
          <p:nvPr/>
        </p:nvCxnSpPr>
        <p:spPr>
          <a:xfrm>
            <a:off x="459827" y="914892"/>
            <a:ext cx="1055501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D1EA231-AB85-42F2-BC75-F71420A0DE7C}"/>
              </a:ext>
            </a:extLst>
          </p:cNvPr>
          <p:cNvCxnSpPr>
            <a:cxnSpLocks/>
          </p:cNvCxnSpPr>
          <p:nvPr/>
        </p:nvCxnSpPr>
        <p:spPr>
          <a:xfrm flipH="1">
            <a:off x="7969469" y="3950014"/>
            <a:ext cx="819806" cy="7131"/>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A0C90F-2A71-4BE0-9DE4-E8716FC38E07}"/>
              </a:ext>
            </a:extLst>
          </p:cNvPr>
          <p:cNvCxnSpPr>
            <a:cxnSpLocks/>
          </p:cNvCxnSpPr>
          <p:nvPr/>
        </p:nvCxnSpPr>
        <p:spPr>
          <a:xfrm flipV="1">
            <a:off x="10032361" y="1324303"/>
            <a:ext cx="18156" cy="1364469"/>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21" name="Slide Zoom 20">
                <a:extLst>
                  <a:ext uri="{FF2B5EF4-FFF2-40B4-BE49-F238E27FC236}">
                    <a16:creationId xmlns:a16="http://schemas.microsoft.com/office/drawing/2014/main" id="{51FEF30A-99DA-4858-B629-351AC01514B5}"/>
                  </a:ext>
                </a:extLst>
              </p:cNvPr>
              <p:cNvGraphicFramePr>
                <a:graphicFrameLocks noChangeAspect="1"/>
              </p:cNvGraphicFramePr>
              <p:nvPr>
                <p:extLst>
                  <p:ext uri="{D42A27DB-BD31-4B8C-83A1-F6EECF244321}">
                    <p14:modId xmlns:p14="http://schemas.microsoft.com/office/powerpoint/2010/main" val="125279316"/>
                  </p:ext>
                </p:extLst>
              </p:nvPr>
            </p:nvGraphicFramePr>
            <p:xfrm>
              <a:off x="8686567" y="2602785"/>
              <a:ext cx="2691588" cy="2694458"/>
            </p:xfrm>
            <a:graphic>
              <a:graphicData uri="http://schemas.microsoft.com/office/powerpoint/2016/slidezoom">
                <pslz:sldZm>
                  <pslz:sldZmObj sldId="256" cId="3857173650">
                    <pslz:zmPr id="{010CA79F-7B8A-4848-B0FA-03103BE358F1}" returnToParent="0" imageType="cover"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691588" cy="2694458"/>
                        </a:xfrm>
                        <a:prstGeom prst="rect">
                          <a:avLst/>
                        </a:prstGeom>
                        <a:ln>
                          <a:noFill/>
                        </a:ln>
                      </p166:spPr>
                    </pslz:zmPr>
                  </pslz:sldZmObj>
                </pslz:sldZm>
              </a:graphicData>
            </a:graphic>
          </p:graphicFrame>
        </mc:Choice>
        <mc:Fallback>
          <p:pic>
            <p:nvPicPr>
              <p:cNvPr id="21" name="Slide Zoom 20">
                <a:hlinkClick r:id="rId5" action="ppaction://hlinksldjump"/>
                <a:extLst>
                  <a:ext uri="{FF2B5EF4-FFF2-40B4-BE49-F238E27FC236}">
                    <a16:creationId xmlns:a16="http://schemas.microsoft.com/office/drawing/2014/main" id="{51FEF30A-99DA-4858-B629-351AC01514B5}"/>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8686567" y="2602785"/>
                <a:ext cx="2691588" cy="2694458"/>
              </a:xfrm>
              <a:prstGeom prst="rect">
                <a:avLst/>
              </a:prstGeom>
              <a:ln>
                <a:noFill/>
              </a:ln>
            </p:spPr>
          </p:pic>
        </mc:Fallback>
      </mc:AlternateContent>
    </p:spTree>
    <p:extLst>
      <p:ext uri="{BB962C8B-B14F-4D97-AF65-F5344CB8AC3E}">
        <p14:creationId xmlns:p14="http://schemas.microsoft.com/office/powerpoint/2010/main" val="62371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136" name="Slide Zoom 135">
                <a:extLst>
                  <a:ext uri="{FF2B5EF4-FFF2-40B4-BE49-F238E27FC236}">
                    <a16:creationId xmlns:a16="http://schemas.microsoft.com/office/drawing/2014/main" id="{C27D17D2-63B9-413E-A46F-75557F6FED67}"/>
                  </a:ext>
                </a:extLst>
              </p:cNvPr>
              <p:cNvGraphicFramePr>
                <a:graphicFrameLocks noChangeAspect="1"/>
              </p:cNvGraphicFramePr>
              <p:nvPr>
                <p:extLst>
                  <p:ext uri="{D42A27DB-BD31-4B8C-83A1-F6EECF244321}">
                    <p14:modId xmlns:p14="http://schemas.microsoft.com/office/powerpoint/2010/main" val="4255538553"/>
                  </p:ext>
                </p:extLst>
              </p:nvPr>
            </p:nvGraphicFramePr>
            <p:xfrm>
              <a:off x="5249526" y="2923037"/>
              <a:ext cx="1714500" cy="1714500"/>
            </p:xfrm>
            <a:graphic>
              <a:graphicData uri="http://schemas.microsoft.com/office/powerpoint/2016/slidezoom">
                <pslz:sldZm>
                  <pslz:sldZmObj sldId="274" cId="1529415215">
                    <pslz:zmPr id="{70A17CFC-F995-4A5D-88F1-2CA907EEE28D}"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714500" cy="1714500"/>
                        </a:xfrm>
                        <a:prstGeom prst="rect">
                          <a:avLst/>
                        </a:prstGeom>
                        <a:ln w="3175">
                          <a:noFill/>
                        </a:ln>
                      </p166:spPr>
                    </pslz:zmPr>
                  </pslz:sldZmObj>
                </pslz:sldZm>
              </a:graphicData>
            </a:graphic>
          </p:graphicFrame>
        </mc:Choice>
        <mc:Fallback>
          <p:pic>
            <p:nvPicPr>
              <p:cNvPr id="136" name="Slide Zoom 135">
                <a:hlinkClick r:id="rId4" action="ppaction://hlinksldjump"/>
                <a:extLst>
                  <a:ext uri="{FF2B5EF4-FFF2-40B4-BE49-F238E27FC236}">
                    <a16:creationId xmlns:a16="http://schemas.microsoft.com/office/drawing/2014/main" id="{C27D17D2-63B9-413E-A46F-75557F6FED67}"/>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5249526" y="2923037"/>
                <a:ext cx="1714500" cy="1714500"/>
              </a:xfrm>
              <a:prstGeom prst="rect">
                <a:avLst/>
              </a:prstGeom>
              <a:ln w="3175">
                <a:noFill/>
              </a:ln>
            </p:spPr>
          </p:pic>
        </mc:Fallback>
      </mc:AlternateContent>
      <p:sp>
        <p:nvSpPr>
          <p:cNvPr id="6" name="TextBox 5">
            <a:extLst>
              <a:ext uri="{FF2B5EF4-FFF2-40B4-BE49-F238E27FC236}">
                <a16:creationId xmlns:a16="http://schemas.microsoft.com/office/drawing/2014/main" id="{6DCD2B50-878A-446C-904C-F789F371517E}"/>
              </a:ext>
            </a:extLst>
          </p:cNvPr>
          <p:cNvSpPr txBox="1"/>
          <p:nvPr/>
        </p:nvSpPr>
        <p:spPr>
          <a:xfrm>
            <a:off x="1274067" y="127622"/>
            <a:ext cx="2736554" cy="707886"/>
          </a:xfrm>
          <a:prstGeom prst="rect">
            <a:avLst/>
          </a:prstGeom>
          <a:noFill/>
          <a:ln w="76200">
            <a:noFill/>
          </a:ln>
        </p:spPr>
        <p:txBody>
          <a:bodyPr wrap="square" rtlCol="0">
            <a:spAutoFit/>
          </a:bodyPr>
          <a:lstStyle/>
          <a:p>
            <a:r>
              <a:rPr lang="en-US" sz="4000" dirty="0">
                <a:solidFill>
                  <a:schemeClr val="bg1"/>
                </a:solidFill>
                <a:latin typeface="Raleway Black" pitchFamily="2" charset="0"/>
              </a:rPr>
              <a:t>METHODS</a:t>
            </a:r>
          </a:p>
        </p:txBody>
      </p:sp>
      <p:cxnSp>
        <p:nvCxnSpPr>
          <p:cNvPr id="7" name="Straight Connector 6">
            <a:extLst>
              <a:ext uri="{FF2B5EF4-FFF2-40B4-BE49-F238E27FC236}">
                <a16:creationId xmlns:a16="http://schemas.microsoft.com/office/drawing/2014/main" id="{C87F0842-466C-486F-8F28-E9E3439F0CA7}"/>
              </a:ext>
            </a:extLst>
          </p:cNvPr>
          <p:cNvCxnSpPr>
            <a:cxnSpLocks/>
          </p:cNvCxnSpPr>
          <p:nvPr/>
        </p:nvCxnSpPr>
        <p:spPr>
          <a:xfrm flipH="1">
            <a:off x="365052" y="760195"/>
            <a:ext cx="455458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descr="Circles with arrows with solid fill">
            <a:extLst>
              <a:ext uri="{FF2B5EF4-FFF2-40B4-BE49-F238E27FC236}">
                <a16:creationId xmlns:a16="http://schemas.microsoft.com/office/drawing/2014/main" id="{CA030E5E-36CE-4424-811D-4658988D13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052" y="-78892"/>
            <a:ext cx="914400" cy="914400"/>
          </a:xfrm>
          <a:prstGeom prst="rect">
            <a:avLst/>
          </a:prstGeom>
        </p:spPr>
      </p:pic>
      <p:grpSp>
        <p:nvGrpSpPr>
          <p:cNvPr id="21" name="Group 20">
            <a:extLst>
              <a:ext uri="{FF2B5EF4-FFF2-40B4-BE49-F238E27FC236}">
                <a16:creationId xmlns:a16="http://schemas.microsoft.com/office/drawing/2014/main" id="{27E87307-BB89-4116-BC0E-6416510CA636}"/>
              </a:ext>
            </a:extLst>
          </p:cNvPr>
          <p:cNvGrpSpPr/>
          <p:nvPr/>
        </p:nvGrpSpPr>
        <p:grpSpPr>
          <a:xfrm>
            <a:off x="5016520" y="525087"/>
            <a:ext cx="2147774" cy="2147774"/>
            <a:chOff x="9363102" y="2160165"/>
            <a:chExt cx="2537670" cy="2537670"/>
          </a:xfrm>
        </p:grpSpPr>
        <p:sp>
          <p:nvSpPr>
            <p:cNvPr id="22" name="Oval 21">
              <a:extLst>
                <a:ext uri="{FF2B5EF4-FFF2-40B4-BE49-F238E27FC236}">
                  <a16:creationId xmlns:a16="http://schemas.microsoft.com/office/drawing/2014/main" id="{62350A55-4CEA-496D-824A-FB013ACD88D5}"/>
                </a:ext>
              </a:extLst>
            </p:cNvPr>
            <p:cNvSpPr/>
            <p:nvPr/>
          </p:nvSpPr>
          <p:spPr>
            <a:xfrm>
              <a:off x="9363102" y="2160165"/>
              <a:ext cx="2537670" cy="2537670"/>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AAADDC8-0D64-45FA-B425-E9B04B81CA86}"/>
                </a:ext>
              </a:extLst>
            </p:cNvPr>
            <p:cNvSpPr txBox="1"/>
            <p:nvPr/>
          </p:nvSpPr>
          <p:spPr>
            <a:xfrm>
              <a:off x="9517204" y="2465331"/>
              <a:ext cx="2218868" cy="1927339"/>
            </a:xfrm>
            <a:prstGeom prst="rect">
              <a:avLst/>
            </a:prstGeom>
            <a:noFill/>
          </p:spPr>
          <p:txBody>
            <a:bodyPr wrap="square" rtlCol="0">
              <a:spAutoFit/>
            </a:bodyPr>
            <a:lstStyle/>
            <a:p>
              <a:pPr algn="ctr"/>
              <a:endParaRPr lang="en-US" sz="2000" dirty="0">
                <a:solidFill>
                  <a:schemeClr val="bg1"/>
                </a:solidFill>
                <a:latin typeface="Raleway Black" pitchFamily="2" charset="0"/>
              </a:endParaRPr>
            </a:p>
            <a:p>
              <a:pPr algn="ctr"/>
              <a:r>
                <a:rPr lang="en-US" sz="2000" dirty="0">
                  <a:solidFill>
                    <a:schemeClr val="bg1"/>
                  </a:solidFill>
                  <a:latin typeface="Raleway Black" pitchFamily="2" charset="0"/>
                </a:rPr>
                <a:t>Performance Testing of Sensorized PSA</a:t>
              </a:r>
            </a:p>
          </p:txBody>
        </p:sp>
      </p:grpSp>
      <p:grpSp>
        <p:nvGrpSpPr>
          <p:cNvPr id="28" name="Group 27">
            <a:extLst>
              <a:ext uri="{FF2B5EF4-FFF2-40B4-BE49-F238E27FC236}">
                <a16:creationId xmlns:a16="http://schemas.microsoft.com/office/drawing/2014/main" id="{61116B35-878B-4F87-9FE3-9D103A61A11F}"/>
              </a:ext>
            </a:extLst>
          </p:cNvPr>
          <p:cNvGrpSpPr/>
          <p:nvPr/>
        </p:nvGrpSpPr>
        <p:grpSpPr>
          <a:xfrm>
            <a:off x="7478012" y="1735719"/>
            <a:ext cx="2147774" cy="2147774"/>
            <a:chOff x="9363102" y="2160165"/>
            <a:chExt cx="2537670" cy="2537670"/>
          </a:xfrm>
        </p:grpSpPr>
        <p:sp>
          <p:nvSpPr>
            <p:cNvPr id="29" name="Oval 28">
              <a:extLst>
                <a:ext uri="{FF2B5EF4-FFF2-40B4-BE49-F238E27FC236}">
                  <a16:creationId xmlns:a16="http://schemas.microsoft.com/office/drawing/2014/main" id="{45C5AD5F-506B-4F5A-B78D-EC0F1B734C29}"/>
                </a:ext>
              </a:extLst>
            </p:cNvPr>
            <p:cNvSpPr/>
            <p:nvPr/>
          </p:nvSpPr>
          <p:spPr>
            <a:xfrm>
              <a:off x="9363102" y="2160165"/>
              <a:ext cx="2537670" cy="2537670"/>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74D9B41-E339-4436-B0D1-6870D555808C}"/>
                </a:ext>
              </a:extLst>
            </p:cNvPr>
            <p:cNvSpPr txBox="1"/>
            <p:nvPr/>
          </p:nvSpPr>
          <p:spPr>
            <a:xfrm>
              <a:off x="9505971" y="2512475"/>
              <a:ext cx="2241499" cy="1563689"/>
            </a:xfrm>
            <a:prstGeom prst="rect">
              <a:avLst/>
            </a:prstGeom>
            <a:noFill/>
          </p:spPr>
          <p:txBody>
            <a:bodyPr wrap="square" rtlCol="0">
              <a:spAutoFit/>
            </a:bodyPr>
            <a:lstStyle/>
            <a:p>
              <a:pPr algn="ctr"/>
              <a:endParaRPr lang="en-US" sz="2000" dirty="0">
                <a:solidFill>
                  <a:schemeClr val="bg1"/>
                </a:solidFill>
                <a:latin typeface="Raleway Black" pitchFamily="2" charset="0"/>
              </a:endParaRPr>
            </a:p>
            <a:p>
              <a:pPr algn="ctr"/>
              <a:r>
                <a:rPr lang="en-US" sz="2000" dirty="0">
                  <a:solidFill>
                    <a:schemeClr val="bg1"/>
                  </a:solidFill>
                  <a:latin typeface="Raleway Black" pitchFamily="2" charset="0"/>
                </a:rPr>
                <a:t>Performance Testing of the System</a:t>
              </a:r>
            </a:p>
          </p:txBody>
        </p:sp>
      </p:grpSp>
      <p:grpSp>
        <p:nvGrpSpPr>
          <p:cNvPr id="31" name="Group 30">
            <a:extLst>
              <a:ext uri="{FF2B5EF4-FFF2-40B4-BE49-F238E27FC236}">
                <a16:creationId xmlns:a16="http://schemas.microsoft.com/office/drawing/2014/main" id="{FE488336-C55A-4EF7-AAC4-24D38BC09CC7}"/>
              </a:ext>
            </a:extLst>
          </p:cNvPr>
          <p:cNvGrpSpPr/>
          <p:nvPr/>
        </p:nvGrpSpPr>
        <p:grpSpPr>
          <a:xfrm>
            <a:off x="6630477" y="4281030"/>
            <a:ext cx="2149686" cy="2147774"/>
            <a:chOff x="9363102" y="2160165"/>
            <a:chExt cx="2539929" cy="2537670"/>
          </a:xfrm>
        </p:grpSpPr>
        <p:sp>
          <p:nvSpPr>
            <p:cNvPr id="32" name="Oval 31">
              <a:extLst>
                <a:ext uri="{FF2B5EF4-FFF2-40B4-BE49-F238E27FC236}">
                  <a16:creationId xmlns:a16="http://schemas.microsoft.com/office/drawing/2014/main" id="{6CCD3214-7145-4B7D-8C0F-E870D88B908D}"/>
                </a:ext>
              </a:extLst>
            </p:cNvPr>
            <p:cNvSpPr/>
            <p:nvPr/>
          </p:nvSpPr>
          <p:spPr>
            <a:xfrm>
              <a:off x="9363102" y="2160165"/>
              <a:ext cx="2537670" cy="2537670"/>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47A52AEB-14A8-4E4C-94BB-A14B5CCC2C84}"/>
                </a:ext>
              </a:extLst>
            </p:cNvPr>
            <p:cNvSpPr txBox="1"/>
            <p:nvPr/>
          </p:nvSpPr>
          <p:spPr>
            <a:xfrm>
              <a:off x="9365361" y="2462018"/>
              <a:ext cx="2537670" cy="1563689"/>
            </a:xfrm>
            <a:prstGeom prst="rect">
              <a:avLst/>
            </a:prstGeom>
            <a:noFill/>
          </p:spPr>
          <p:txBody>
            <a:bodyPr wrap="square" rtlCol="0">
              <a:spAutoFit/>
            </a:bodyPr>
            <a:lstStyle/>
            <a:p>
              <a:pPr algn="ctr"/>
              <a:endParaRPr lang="en-US" sz="2000" dirty="0">
                <a:solidFill>
                  <a:schemeClr val="bg1"/>
                </a:solidFill>
                <a:latin typeface="Raleway Black" pitchFamily="2" charset="0"/>
              </a:endParaRPr>
            </a:p>
            <a:p>
              <a:pPr algn="ctr"/>
              <a:r>
                <a:rPr lang="en-US" sz="2000" dirty="0">
                  <a:solidFill>
                    <a:schemeClr val="bg1"/>
                  </a:solidFill>
                  <a:latin typeface="Raleway Black" pitchFamily="2" charset="0"/>
                </a:rPr>
                <a:t>Demonstration of </a:t>
              </a:r>
            </a:p>
            <a:p>
              <a:pPr algn="ctr"/>
              <a:r>
                <a:rPr lang="en-US" sz="2000" dirty="0">
                  <a:solidFill>
                    <a:schemeClr val="bg1"/>
                  </a:solidFill>
                  <a:latin typeface="Raleway Black" pitchFamily="2" charset="0"/>
                </a:rPr>
                <a:t>Soft Gripper</a:t>
              </a:r>
            </a:p>
          </p:txBody>
        </p:sp>
      </p:grpSp>
      <p:grpSp>
        <p:nvGrpSpPr>
          <p:cNvPr id="34" name="Group 33">
            <a:extLst>
              <a:ext uri="{FF2B5EF4-FFF2-40B4-BE49-F238E27FC236}">
                <a16:creationId xmlns:a16="http://schemas.microsoft.com/office/drawing/2014/main" id="{06050D2A-CF34-4B32-A7EF-39947753CFE8}"/>
              </a:ext>
            </a:extLst>
          </p:cNvPr>
          <p:cNvGrpSpPr/>
          <p:nvPr/>
        </p:nvGrpSpPr>
        <p:grpSpPr>
          <a:xfrm>
            <a:off x="3413751" y="4283902"/>
            <a:ext cx="2147774" cy="2147774"/>
            <a:chOff x="9363102" y="2160165"/>
            <a:chExt cx="2537670" cy="2537670"/>
          </a:xfrm>
        </p:grpSpPr>
        <p:sp>
          <p:nvSpPr>
            <p:cNvPr id="35" name="Oval 34">
              <a:extLst>
                <a:ext uri="{FF2B5EF4-FFF2-40B4-BE49-F238E27FC236}">
                  <a16:creationId xmlns:a16="http://schemas.microsoft.com/office/drawing/2014/main" id="{664F7C40-65C8-4360-A536-A53677A6EB35}"/>
                </a:ext>
              </a:extLst>
            </p:cNvPr>
            <p:cNvSpPr/>
            <p:nvPr/>
          </p:nvSpPr>
          <p:spPr>
            <a:xfrm>
              <a:off x="9363102" y="2160165"/>
              <a:ext cx="2537670" cy="2537670"/>
            </a:xfrm>
            <a:prstGeom prst="ellipse">
              <a:avLst/>
            </a:prstGeom>
            <a:solidFill>
              <a:schemeClr val="accent5">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E5F58DA-6408-410F-AFAF-0279F97C7865}"/>
                </a:ext>
              </a:extLst>
            </p:cNvPr>
            <p:cNvSpPr txBox="1"/>
            <p:nvPr/>
          </p:nvSpPr>
          <p:spPr>
            <a:xfrm>
              <a:off x="9525419" y="2403455"/>
              <a:ext cx="2213037" cy="2290987"/>
            </a:xfrm>
            <a:prstGeom prst="rect">
              <a:avLst/>
            </a:prstGeom>
            <a:noFill/>
          </p:spPr>
          <p:txBody>
            <a:bodyPr wrap="square" rtlCol="0">
              <a:spAutoFit/>
            </a:bodyPr>
            <a:lstStyle/>
            <a:p>
              <a:pPr algn="ctr"/>
              <a:endParaRPr lang="en-US" sz="2000" dirty="0">
                <a:solidFill>
                  <a:schemeClr val="bg1"/>
                </a:solidFill>
                <a:latin typeface="Raleway Black" pitchFamily="2" charset="0"/>
              </a:endParaRPr>
            </a:p>
            <a:p>
              <a:pPr algn="ctr"/>
              <a:r>
                <a:rPr lang="en-US" sz="2000" dirty="0">
                  <a:solidFill>
                    <a:schemeClr val="bg1"/>
                  </a:solidFill>
                  <a:latin typeface="Raleway Black" pitchFamily="2" charset="0"/>
                </a:rPr>
                <a:t>Investigation of </a:t>
              </a:r>
            </a:p>
            <a:p>
              <a:pPr algn="ctr"/>
              <a:r>
                <a:rPr lang="en-US" sz="2000" dirty="0">
                  <a:solidFill>
                    <a:schemeClr val="bg1"/>
                  </a:solidFill>
                  <a:latin typeface="Raleway Black" pitchFamily="2" charset="0"/>
                </a:rPr>
                <a:t>Sensors for Piecewise PSA</a:t>
              </a:r>
            </a:p>
          </p:txBody>
        </p:sp>
      </p:grpSp>
      <p:grpSp>
        <p:nvGrpSpPr>
          <p:cNvPr id="37" name="Group 36">
            <a:extLst>
              <a:ext uri="{FF2B5EF4-FFF2-40B4-BE49-F238E27FC236}">
                <a16:creationId xmlns:a16="http://schemas.microsoft.com/office/drawing/2014/main" id="{9D43291B-0E23-444F-AC5F-6338F6A6D4B8}"/>
              </a:ext>
            </a:extLst>
          </p:cNvPr>
          <p:cNvGrpSpPr/>
          <p:nvPr/>
        </p:nvGrpSpPr>
        <p:grpSpPr>
          <a:xfrm>
            <a:off x="2335049" y="1717104"/>
            <a:ext cx="2152591" cy="2147774"/>
            <a:chOff x="9357411" y="2160165"/>
            <a:chExt cx="2543361" cy="2537670"/>
          </a:xfrm>
        </p:grpSpPr>
        <p:sp>
          <p:nvSpPr>
            <p:cNvPr id="38" name="Oval 37">
              <a:extLst>
                <a:ext uri="{FF2B5EF4-FFF2-40B4-BE49-F238E27FC236}">
                  <a16:creationId xmlns:a16="http://schemas.microsoft.com/office/drawing/2014/main" id="{9B18BAC7-9140-4F73-8AED-57D60F61A83D}"/>
                </a:ext>
              </a:extLst>
            </p:cNvPr>
            <p:cNvSpPr/>
            <p:nvPr/>
          </p:nvSpPr>
          <p:spPr>
            <a:xfrm>
              <a:off x="9363102" y="2160165"/>
              <a:ext cx="2537670" cy="2537670"/>
            </a:xfrm>
            <a:prstGeom prst="ellipse">
              <a:avLst/>
            </a:prstGeom>
            <a:solidFill>
              <a:schemeClr val="accent6">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979AF1B3-B0A2-4C0A-8B18-5A41C8EAAF99}"/>
                </a:ext>
              </a:extLst>
            </p:cNvPr>
            <p:cNvSpPr txBox="1"/>
            <p:nvPr/>
          </p:nvSpPr>
          <p:spPr>
            <a:xfrm>
              <a:off x="9357411" y="2465331"/>
              <a:ext cx="2537670" cy="1563689"/>
            </a:xfrm>
            <a:prstGeom prst="rect">
              <a:avLst/>
            </a:prstGeom>
            <a:noFill/>
          </p:spPr>
          <p:txBody>
            <a:bodyPr wrap="square" rtlCol="0">
              <a:spAutoFit/>
            </a:bodyPr>
            <a:lstStyle/>
            <a:p>
              <a:pPr algn="ctr"/>
              <a:endParaRPr lang="en-US" sz="2000" dirty="0">
                <a:solidFill>
                  <a:schemeClr val="bg1"/>
                </a:solidFill>
                <a:latin typeface="Raleway Black" pitchFamily="2" charset="0"/>
              </a:endParaRPr>
            </a:p>
            <a:p>
              <a:pPr algn="ctr"/>
              <a:r>
                <a:rPr lang="en-US" sz="2000" dirty="0">
                  <a:solidFill>
                    <a:schemeClr val="bg1"/>
                  </a:solidFill>
                  <a:latin typeface="Raleway Black" pitchFamily="2" charset="0"/>
                </a:rPr>
                <a:t>Demonstration of </a:t>
              </a:r>
            </a:p>
            <a:p>
              <a:pPr algn="ctr"/>
              <a:r>
                <a:rPr lang="en-US" sz="2000" dirty="0">
                  <a:solidFill>
                    <a:schemeClr val="bg1"/>
                  </a:solidFill>
                  <a:latin typeface="Raleway Black" pitchFamily="2" charset="0"/>
                </a:rPr>
                <a:t>Assisting Glove</a:t>
              </a:r>
            </a:p>
          </p:txBody>
        </p:sp>
      </p:grpSp>
      <p:cxnSp>
        <p:nvCxnSpPr>
          <p:cNvPr id="70" name="Straight Arrow Connector 69">
            <a:extLst>
              <a:ext uri="{FF2B5EF4-FFF2-40B4-BE49-F238E27FC236}">
                <a16:creationId xmlns:a16="http://schemas.microsoft.com/office/drawing/2014/main" id="{2337745E-F96E-4955-860C-A9059A759233}"/>
              </a:ext>
            </a:extLst>
          </p:cNvPr>
          <p:cNvCxnSpPr>
            <a:cxnSpLocks/>
            <a:stCxn id="22" idx="6"/>
            <a:endCxn id="29" idx="1"/>
          </p:cNvCxnSpPr>
          <p:nvPr/>
        </p:nvCxnSpPr>
        <p:spPr>
          <a:xfrm>
            <a:off x="7164294" y="1598974"/>
            <a:ext cx="628252" cy="45127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3094924-34F0-4324-857B-0E3420F2074E}"/>
              </a:ext>
            </a:extLst>
          </p:cNvPr>
          <p:cNvCxnSpPr>
            <a:cxnSpLocks/>
            <a:stCxn id="29" idx="4"/>
            <a:endCxn id="32" idx="7"/>
          </p:cNvCxnSpPr>
          <p:nvPr/>
        </p:nvCxnSpPr>
        <p:spPr>
          <a:xfrm flipH="1">
            <a:off x="8463717" y="3883493"/>
            <a:ext cx="88182" cy="71207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EB08789-6DB7-4A4E-B49E-8A5C52C20011}"/>
              </a:ext>
            </a:extLst>
          </p:cNvPr>
          <p:cNvCxnSpPr>
            <a:cxnSpLocks/>
            <a:stCxn id="32" idx="2"/>
            <a:endCxn id="35" idx="6"/>
          </p:cNvCxnSpPr>
          <p:nvPr/>
        </p:nvCxnSpPr>
        <p:spPr>
          <a:xfrm flipH="1">
            <a:off x="5561525" y="5354917"/>
            <a:ext cx="1068952" cy="287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E10B024-C83B-44F3-83EA-87A00E39D9AE}"/>
              </a:ext>
            </a:extLst>
          </p:cNvPr>
          <p:cNvCxnSpPr>
            <a:cxnSpLocks/>
            <a:stCxn id="35" idx="1"/>
            <a:endCxn id="38" idx="4"/>
          </p:cNvCxnSpPr>
          <p:nvPr/>
        </p:nvCxnSpPr>
        <p:spPr>
          <a:xfrm flipH="1" flipV="1">
            <a:off x="3413751" y="3864878"/>
            <a:ext cx="314534" cy="73355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62B48B6-B4DD-4A2D-B0F7-550522AD1629}"/>
              </a:ext>
            </a:extLst>
          </p:cNvPr>
          <p:cNvSpPr txBox="1"/>
          <p:nvPr/>
        </p:nvSpPr>
        <p:spPr>
          <a:xfrm>
            <a:off x="7264305" y="202917"/>
            <a:ext cx="3020598" cy="861774"/>
          </a:xfrm>
          <a:prstGeom prst="rect">
            <a:avLst/>
          </a:prstGeom>
          <a:noFill/>
          <a:ln w="76200">
            <a:solidFill>
              <a:schemeClr val="bg1"/>
            </a:solidFill>
          </a:ln>
        </p:spPr>
        <p:txBody>
          <a:bodyPr wrap="square" rtlCol="0">
            <a:spAutoFit/>
          </a:bodyPr>
          <a:lstStyle/>
          <a:p>
            <a:pPr marL="342900" indent="-342900">
              <a:buFont typeface="Arial" panose="020B0604020202020204" pitchFamily="34" charset="0"/>
              <a:buChar char="•"/>
            </a:pPr>
            <a:r>
              <a:rPr lang="en-US" sz="1600" dirty="0">
                <a:solidFill>
                  <a:schemeClr val="bg1"/>
                </a:solidFill>
                <a:latin typeface="Raleway Black" pitchFamily="2" charset="0"/>
              </a:rPr>
              <a:t>Compared to Simulation</a:t>
            </a:r>
          </a:p>
          <a:p>
            <a:pPr marL="342900" indent="-342900">
              <a:buFont typeface="Arial" panose="020B0604020202020204" pitchFamily="34" charset="0"/>
              <a:buChar char="•"/>
            </a:pPr>
            <a:r>
              <a:rPr lang="en-US" sz="1600" dirty="0">
                <a:solidFill>
                  <a:schemeClr val="bg1"/>
                </a:solidFill>
                <a:latin typeface="Raleway Black" pitchFamily="2" charset="0"/>
              </a:rPr>
              <a:t>Tested Continuous Use</a:t>
            </a:r>
          </a:p>
          <a:p>
            <a:pPr marL="342900" indent="-342900">
              <a:buFont typeface="Arial" panose="020B0604020202020204" pitchFamily="34" charset="0"/>
              <a:buChar char="•"/>
            </a:pPr>
            <a:r>
              <a:rPr lang="en-US" sz="1600" dirty="0">
                <a:solidFill>
                  <a:schemeClr val="bg1"/>
                </a:solidFill>
                <a:latin typeface="Raleway Black" pitchFamily="2" charset="0"/>
              </a:rPr>
              <a:t>Tested Impact of Water</a:t>
            </a:r>
          </a:p>
        </p:txBody>
      </p:sp>
      <p:sp>
        <p:nvSpPr>
          <p:cNvPr id="83" name="TextBox 82">
            <a:extLst>
              <a:ext uri="{FF2B5EF4-FFF2-40B4-BE49-F238E27FC236}">
                <a16:creationId xmlns:a16="http://schemas.microsoft.com/office/drawing/2014/main" id="{20605BA0-A393-4329-8244-8EDE27F09100}"/>
              </a:ext>
            </a:extLst>
          </p:cNvPr>
          <p:cNvSpPr txBox="1"/>
          <p:nvPr/>
        </p:nvSpPr>
        <p:spPr>
          <a:xfrm>
            <a:off x="10005778" y="1370838"/>
            <a:ext cx="2091802" cy="3016210"/>
          </a:xfrm>
          <a:prstGeom prst="rect">
            <a:avLst/>
          </a:prstGeom>
          <a:noFill/>
          <a:ln w="76200">
            <a:solidFill>
              <a:schemeClr val="bg1"/>
            </a:solidFill>
          </a:ln>
        </p:spPr>
        <p:txBody>
          <a:bodyPr wrap="square" rtlCol="0">
            <a:spAutoFit/>
          </a:bodyPr>
          <a:lstStyle/>
          <a:p>
            <a:r>
              <a:rPr lang="en-US" sz="1600" dirty="0">
                <a:solidFill>
                  <a:schemeClr val="bg1"/>
                </a:solidFill>
                <a:latin typeface="Raleway Black" pitchFamily="2" charset="0"/>
              </a:rPr>
              <a:t>Incrementally Pumped Gas while</a:t>
            </a:r>
          </a:p>
          <a:p>
            <a:pPr marL="342900" indent="-342900">
              <a:buFont typeface="Arial" panose="020B0604020202020204" pitchFamily="34" charset="0"/>
              <a:buChar char="•"/>
            </a:pPr>
            <a:r>
              <a:rPr lang="en-US" sz="1600" dirty="0">
                <a:solidFill>
                  <a:schemeClr val="bg1"/>
                </a:solidFill>
                <a:latin typeface="Raleway Black" pitchFamily="2" charset="0"/>
              </a:rPr>
              <a:t>Floating Sideways</a:t>
            </a:r>
          </a:p>
          <a:p>
            <a:pPr marL="800100" lvl="1" indent="-342900">
              <a:buFont typeface="Arial" panose="020B0604020202020204" pitchFamily="34" charset="0"/>
              <a:buChar char="•"/>
            </a:pPr>
            <a:r>
              <a:rPr lang="en-US" sz="1600" dirty="0">
                <a:solidFill>
                  <a:schemeClr val="bg1"/>
                </a:solidFill>
                <a:latin typeface="Raleway Black" pitchFamily="2" charset="0"/>
              </a:rPr>
              <a:t>Pressure</a:t>
            </a:r>
          </a:p>
          <a:p>
            <a:pPr marL="800100" lvl="1" indent="-342900">
              <a:buFont typeface="Arial" panose="020B0604020202020204" pitchFamily="34" charset="0"/>
              <a:buChar char="•"/>
            </a:pPr>
            <a:r>
              <a:rPr lang="en-US" sz="1600" dirty="0">
                <a:solidFill>
                  <a:schemeClr val="bg1"/>
                </a:solidFill>
                <a:latin typeface="Raleway Black" pitchFamily="2" charset="0"/>
              </a:rPr>
              <a:t>Angle</a:t>
            </a:r>
          </a:p>
          <a:p>
            <a:pPr marL="800100" lvl="1" indent="-342900">
              <a:buFont typeface="Arial" panose="020B0604020202020204" pitchFamily="34" charset="0"/>
              <a:buChar char="•"/>
            </a:pPr>
            <a:r>
              <a:rPr lang="en-US" sz="1600" dirty="0">
                <a:solidFill>
                  <a:schemeClr val="bg1"/>
                </a:solidFill>
                <a:latin typeface="Raleway Black" pitchFamily="2" charset="0"/>
              </a:rPr>
              <a:t>Voltage</a:t>
            </a:r>
          </a:p>
          <a:p>
            <a:pPr marL="800100" lvl="1" indent="-342900">
              <a:buFont typeface="Arial" panose="020B0604020202020204" pitchFamily="34" charset="0"/>
              <a:buChar char="•"/>
            </a:pPr>
            <a:r>
              <a:rPr lang="en-US" sz="1600" dirty="0">
                <a:solidFill>
                  <a:schemeClr val="bg1"/>
                </a:solidFill>
                <a:latin typeface="Raleway Black" pitchFamily="2" charset="0"/>
              </a:rPr>
              <a:t>Charge</a:t>
            </a:r>
          </a:p>
          <a:p>
            <a:pPr marL="342900" indent="-342900">
              <a:buFont typeface="Arial" panose="020B0604020202020204" pitchFamily="34" charset="0"/>
              <a:buChar char="•"/>
            </a:pPr>
            <a:r>
              <a:rPr lang="en-US" sz="1600" dirty="0">
                <a:solidFill>
                  <a:schemeClr val="bg1"/>
                </a:solidFill>
                <a:latin typeface="Raleway Black" pitchFamily="2" charset="0"/>
              </a:rPr>
              <a:t>Suspended</a:t>
            </a:r>
          </a:p>
          <a:p>
            <a:pPr marL="800100" lvl="1" indent="-342900">
              <a:buFont typeface="Arial" panose="020B0604020202020204" pitchFamily="34" charset="0"/>
              <a:buChar char="•"/>
            </a:pPr>
            <a:r>
              <a:rPr lang="en-US" sz="1600" dirty="0">
                <a:solidFill>
                  <a:schemeClr val="bg1"/>
                </a:solidFill>
                <a:latin typeface="Raleway Black" pitchFamily="2" charset="0"/>
              </a:rPr>
              <a:t>Voltage</a:t>
            </a:r>
          </a:p>
          <a:p>
            <a:pPr marL="800100" lvl="1" indent="-342900">
              <a:buFont typeface="Arial" panose="020B0604020202020204" pitchFamily="34" charset="0"/>
              <a:buChar char="•"/>
            </a:pPr>
            <a:r>
              <a:rPr lang="en-US" sz="1600" dirty="0">
                <a:solidFill>
                  <a:schemeClr val="bg1"/>
                </a:solidFill>
                <a:latin typeface="Raleway Black" pitchFamily="2" charset="0"/>
              </a:rPr>
              <a:t>Angle</a:t>
            </a:r>
          </a:p>
          <a:p>
            <a:pPr marL="800100" lvl="1" indent="-342900">
              <a:buFont typeface="Arial" panose="020B0604020202020204" pitchFamily="34" charset="0"/>
              <a:buChar char="•"/>
            </a:pPr>
            <a:endParaRPr lang="en-US" sz="1400" dirty="0">
              <a:solidFill>
                <a:schemeClr val="bg1"/>
              </a:solidFill>
              <a:latin typeface="Raleway Black" pitchFamily="2" charset="0"/>
            </a:endParaRPr>
          </a:p>
        </p:txBody>
      </p:sp>
      <p:sp>
        <p:nvSpPr>
          <p:cNvPr id="84" name="TextBox 83">
            <a:extLst>
              <a:ext uri="{FF2B5EF4-FFF2-40B4-BE49-F238E27FC236}">
                <a16:creationId xmlns:a16="http://schemas.microsoft.com/office/drawing/2014/main" id="{5871F4AB-DC17-4FE0-82BB-BEF7850F6781}"/>
              </a:ext>
            </a:extLst>
          </p:cNvPr>
          <p:cNvSpPr txBox="1"/>
          <p:nvPr/>
        </p:nvSpPr>
        <p:spPr>
          <a:xfrm>
            <a:off x="9233499" y="4595564"/>
            <a:ext cx="2864081" cy="1569660"/>
          </a:xfrm>
          <a:prstGeom prst="rect">
            <a:avLst/>
          </a:prstGeom>
          <a:noFill/>
          <a:ln w="76200">
            <a:solidFill>
              <a:schemeClr val="bg1"/>
            </a:solidFill>
          </a:ln>
        </p:spPr>
        <p:txBody>
          <a:bodyPr wrap="square" rtlCol="0">
            <a:spAutoFit/>
          </a:bodyPr>
          <a:lstStyle/>
          <a:p>
            <a:r>
              <a:rPr lang="en-US" sz="1600" dirty="0">
                <a:solidFill>
                  <a:schemeClr val="bg1"/>
                </a:solidFill>
                <a:latin typeface="Raleway Black" pitchFamily="2" charset="0"/>
              </a:rPr>
              <a:t>Analyzed Voltage Vs. Time </a:t>
            </a:r>
          </a:p>
          <a:p>
            <a:pPr marL="285750" indent="-285750">
              <a:buFont typeface="Arial" panose="020B0604020202020204" pitchFamily="34" charset="0"/>
              <a:buChar char="•"/>
            </a:pPr>
            <a:r>
              <a:rPr lang="en-US" sz="1600" dirty="0">
                <a:solidFill>
                  <a:schemeClr val="bg1"/>
                </a:solidFill>
                <a:latin typeface="Raleway Black" pitchFamily="2" charset="0"/>
              </a:rPr>
              <a:t>Small Cup</a:t>
            </a:r>
          </a:p>
          <a:p>
            <a:pPr marL="285750" indent="-285750">
              <a:buFont typeface="Arial" panose="020B0604020202020204" pitchFamily="34" charset="0"/>
              <a:buChar char="•"/>
            </a:pPr>
            <a:r>
              <a:rPr lang="en-US" sz="1600" dirty="0">
                <a:solidFill>
                  <a:schemeClr val="bg1"/>
                </a:solidFill>
                <a:latin typeface="Raleway Black" pitchFamily="2" charset="0"/>
              </a:rPr>
              <a:t>Medium Cup</a:t>
            </a:r>
          </a:p>
          <a:p>
            <a:pPr marL="285750" indent="-285750">
              <a:buFont typeface="Arial" panose="020B0604020202020204" pitchFamily="34" charset="0"/>
              <a:buChar char="•"/>
            </a:pPr>
            <a:r>
              <a:rPr lang="en-US" sz="1600" dirty="0">
                <a:solidFill>
                  <a:schemeClr val="bg1"/>
                </a:solidFill>
                <a:latin typeface="Raleway Black" pitchFamily="2" charset="0"/>
              </a:rPr>
              <a:t>Large Cup</a:t>
            </a:r>
          </a:p>
          <a:p>
            <a:pPr marL="285750" indent="-285750">
              <a:buFont typeface="Arial" panose="020B0604020202020204" pitchFamily="34" charset="0"/>
              <a:buChar char="•"/>
            </a:pPr>
            <a:r>
              <a:rPr lang="en-US" sz="1600" dirty="0">
                <a:solidFill>
                  <a:schemeClr val="bg1"/>
                </a:solidFill>
                <a:latin typeface="Raleway Black" pitchFamily="2" charset="0"/>
              </a:rPr>
              <a:t>Weighted Large Cup</a:t>
            </a:r>
          </a:p>
          <a:p>
            <a:pPr marL="342900" indent="-342900">
              <a:buFont typeface="Arial" panose="020B0604020202020204" pitchFamily="34" charset="0"/>
              <a:buChar char="•"/>
            </a:pPr>
            <a:endParaRPr lang="en-US" sz="1600" dirty="0">
              <a:solidFill>
                <a:schemeClr val="bg1"/>
              </a:solidFill>
              <a:latin typeface="Raleway Black" pitchFamily="2" charset="0"/>
            </a:endParaRPr>
          </a:p>
        </p:txBody>
      </p:sp>
      <p:sp>
        <p:nvSpPr>
          <p:cNvPr id="85" name="TextBox 84">
            <a:extLst>
              <a:ext uri="{FF2B5EF4-FFF2-40B4-BE49-F238E27FC236}">
                <a16:creationId xmlns:a16="http://schemas.microsoft.com/office/drawing/2014/main" id="{77CEF0CE-9E7A-4D86-94B4-765C9319CECC}"/>
              </a:ext>
            </a:extLst>
          </p:cNvPr>
          <p:cNvSpPr txBox="1"/>
          <p:nvPr/>
        </p:nvSpPr>
        <p:spPr>
          <a:xfrm>
            <a:off x="238708" y="3864878"/>
            <a:ext cx="2523956" cy="2677656"/>
          </a:xfrm>
          <a:prstGeom prst="rect">
            <a:avLst/>
          </a:prstGeom>
          <a:noFill/>
          <a:ln w="76200">
            <a:solidFill>
              <a:schemeClr val="bg1"/>
            </a:solidFill>
          </a:ln>
        </p:spPr>
        <p:txBody>
          <a:bodyPr wrap="square" rtlCol="0">
            <a:spAutoFit/>
          </a:bodyPr>
          <a:lstStyle/>
          <a:p>
            <a:pPr marL="342900" indent="-342900">
              <a:buFont typeface="Arial" panose="020B0604020202020204" pitchFamily="34" charset="0"/>
              <a:buChar char="•"/>
            </a:pPr>
            <a:r>
              <a:rPr lang="en-US" sz="1400" dirty="0">
                <a:solidFill>
                  <a:schemeClr val="bg1"/>
                </a:solidFill>
                <a:latin typeface="Raleway Black" pitchFamily="2" charset="0"/>
              </a:rPr>
              <a:t>Single Middle TENG</a:t>
            </a:r>
          </a:p>
          <a:p>
            <a:pPr marL="800100" lvl="1" indent="-342900">
              <a:buFont typeface="Arial" panose="020B0604020202020204" pitchFamily="34" charset="0"/>
              <a:buChar char="•"/>
            </a:pPr>
            <a:r>
              <a:rPr lang="en-US" sz="1400" dirty="0">
                <a:solidFill>
                  <a:schemeClr val="bg1"/>
                </a:solidFill>
                <a:latin typeface="Raleway Black" pitchFamily="2" charset="0"/>
              </a:rPr>
              <a:t>Pressure</a:t>
            </a:r>
          </a:p>
          <a:p>
            <a:pPr marL="800100" lvl="1" indent="-342900">
              <a:buFont typeface="Arial" panose="020B0604020202020204" pitchFamily="34" charset="0"/>
              <a:buChar char="•"/>
            </a:pPr>
            <a:r>
              <a:rPr lang="en-US" sz="1400" dirty="0">
                <a:solidFill>
                  <a:schemeClr val="bg1"/>
                </a:solidFill>
                <a:latin typeface="Raleway Black" pitchFamily="2" charset="0"/>
              </a:rPr>
              <a:t>Angle</a:t>
            </a:r>
          </a:p>
          <a:p>
            <a:pPr marL="800100" lvl="1" indent="-342900">
              <a:buFont typeface="Arial" panose="020B0604020202020204" pitchFamily="34" charset="0"/>
              <a:buChar char="•"/>
            </a:pPr>
            <a:r>
              <a:rPr lang="en-US" sz="1400" dirty="0">
                <a:solidFill>
                  <a:schemeClr val="bg1"/>
                </a:solidFill>
                <a:latin typeface="Raleway Black" pitchFamily="2" charset="0"/>
              </a:rPr>
              <a:t>Voltage</a:t>
            </a:r>
          </a:p>
          <a:p>
            <a:pPr marL="342900" indent="-342900">
              <a:buFont typeface="Arial" panose="020B0604020202020204" pitchFamily="34" charset="0"/>
              <a:buChar char="•"/>
            </a:pPr>
            <a:r>
              <a:rPr lang="en-US" sz="1400" dirty="0">
                <a:solidFill>
                  <a:schemeClr val="bg1"/>
                </a:solidFill>
                <a:latin typeface="Raleway Black" pitchFamily="2" charset="0"/>
              </a:rPr>
              <a:t>Average Voltage</a:t>
            </a:r>
          </a:p>
          <a:p>
            <a:pPr marL="800100" lvl="1" indent="-342900">
              <a:buFont typeface="Arial" panose="020B0604020202020204" pitchFamily="34" charset="0"/>
              <a:buChar char="•"/>
            </a:pPr>
            <a:r>
              <a:rPr lang="en-US" sz="1400" dirty="0">
                <a:solidFill>
                  <a:schemeClr val="bg1"/>
                </a:solidFill>
                <a:latin typeface="Raleway Black" pitchFamily="2" charset="0"/>
              </a:rPr>
              <a:t> 10 TENG</a:t>
            </a:r>
          </a:p>
          <a:p>
            <a:pPr marL="1257300" lvl="2" indent="-342900">
              <a:buFont typeface="Arial" panose="020B0604020202020204" pitchFamily="34" charset="0"/>
              <a:buChar char="•"/>
            </a:pPr>
            <a:r>
              <a:rPr lang="en-US" sz="1400" dirty="0">
                <a:solidFill>
                  <a:schemeClr val="bg1"/>
                </a:solidFill>
                <a:latin typeface="Raleway Black" pitchFamily="2" charset="0"/>
              </a:rPr>
              <a:t>Floating Sideways</a:t>
            </a:r>
          </a:p>
          <a:p>
            <a:pPr marL="1257300" lvl="2" indent="-342900">
              <a:buFont typeface="Arial" panose="020B0604020202020204" pitchFamily="34" charset="0"/>
              <a:buChar char="•"/>
            </a:pPr>
            <a:r>
              <a:rPr lang="en-US" sz="1400" dirty="0">
                <a:solidFill>
                  <a:schemeClr val="bg1"/>
                </a:solidFill>
                <a:latin typeface="Raleway Black" pitchFamily="2" charset="0"/>
              </a:rPr>
              <a:t>Flat</a:t>
            </a:r>
          </a:p>
          <a:p>
            <a:pPr marL="800100" lvl="1" indent="-342900">
              <a:buFont typeface="Arial" panose="020B0604020202020204" pitchFamily="34" charset="0"/>
              <a:buChar char="•"/>
            </a:pPr>
            <a:r>
              <a:rPr lang="en-US" sz="1400" dirty="0">
                <a:solidFill>
                  <a:schemeClr val="bg1"/>
                </a:solidFill>
                <a:latin typeface="Raleway Black" pitchFamily="2" charset="0"/>
              </a:rPr>
              <a:t>Segments</a:t>
            </a:r>
          </a:p>
          <a:p>
            <a:pPr marL="1257300" lvl="2" indent="-342900">
              <a:buFont typeface="Arial" panose="020B0604020202020204" pitchFamily="34" charset="0"/>
              <a:buChar char="•"/>
            </a:pPr>
            <a:r>
              <a:rPr lang="en-US" sz="1400" dirty="0">
                <a:solidFill>
                  <a:schemeClr val="bg1"/>
                </a:solidFill>
                <a:latin typeface="Raleway Black" pitchFamily="2" charset="0"/>
              </a:rPr>
              <a:t>3 - Thumb</a:t>
            </a:r>
          </a:p>
          <a:p>
            <a:pPr marL="1257300" lvl="2" indent="-342900">
              <a:buFont typeface="Arial" panose="020B0604020202020204" pitchFamily="34" charset="0"/>
              <a:buChar char="•"/>
            </a:pPr>
            <a:r>
              <a:rPr lang="en-US" sz="1400" dirty="0">
                <a:solidFill>
                  <a:schemeClr val="bg1"/>
                </a:solidFill>
                <a:latin typeface="Raleway Black" pitchFamily="2" charset="0"/>
              </a:rPr>
              <a:t>5 - Index</a:t>
            </a:r>
          </a:p>
        </p:txBody>
      </p:sp>
      <p:sp>
        <p:nvSpPr>
          <p:cNvPr id="86" name="TextBox 85">
            <a:extLst>
              <a:ext uri="{FF2B5EF4-FFF2-40B4-BE49-F238E27FC236}">
                <a16:creationId xmlns:a16="http://schemas.microsoft.com/office/drawing/2014/main" id="{EAD5C444-D33E-458A-A44A-989F23460DF3}"/>
              </a:ext>
            </a:extLst>
          </p:cNvPr>
          <p:cNvSpPr txBox="1"/>
          <p:nvPr/>
        </p:nvSpPr>
        <p:spPr>
          <a:xfrm>
            <a:off x="166726" y="2118863"/>
            <a:ext cx="1720030" cy="1107996"/>
          </a:xfrm>
          <a:prstGeom prst="rect">
            <a:avLst/>
          </a:prstGeom>
          <a:noFill/>
          <a:ln w="76200">
            <a:solidFill>
              <a:schemeClr val="bg1"/>
            </a:solidFill>
          </a:ln>
        </p:spPr>
        <p:txBody>
          <a:bodyPr wrap="square" rtlCol="0">
            <a:spAutoFit/>
          </a:bodyPr>
          <a:lstStyle/>
          <a:p>
            <a:pPr marL="342900" indent="-342900">
              <a:buFont typeface="Arial" panose="020B0604020202020204" pitchFamily="34" charset="0"/>
              <a:buChar char="•"/>
            </a:pPr>
            <a:r>
              <a:rPr lang="en-US" sz="1600" dirty="0">
                <a:solidFill>
                  <a:schemeClr val="bg1"/>
                </a:solidFill>
                <a:latin typeface="Raleway Black" pitchFamily="2" charset="0"/>
              </a:rPr>
              <a:t>Joint Voltage</a:t>
            </a:r>
          </a:p>
          <a:p>
            <a:pPr marL="800100" lvl="1" indent="-342900">
              <a:buFont typeface="Arial" panose="020B0604020202020204" pitchFamily="34" charset="0"/>
              <a:buChar char="•"/>
            </a:pPr>
            <a:r>
              <a:rPr lang="en-US" sz="1600" dirty="0">
                <a:solidFill>
                  <a:schemeClr val="bg1"/>
                </a:solidFill>
                <a:latin typeface="Raleway Black" pitchFamily="2" charset="0"/>
              </a:rPr>
              <a:t>Thumb</a:t>
            </a:r>
          </a:p>
          <a:p>
            <a:pPr marL="800100" lvl="1" indent="-342900">
              <a:buFont typeface="Arial" panose="020B0604020202020204" pitchFamily="34" charset="0"/>
              <a:buChar char="•"/>
            </a:pPr>
            <a:r>
              <a:rPr lang="en-US" sz="1600" dirty="0">
                <a:solidFill>
                  <a:schemeClr val="bg1"/>
                </a:solidFill>
                <a:latin typeface="Raleway Black" pitchFamily="2" charset="0"/>
              </a:rPr>
              <a:t>Index</a:t>
            </a:r>
          </a:p>
        </p:txBody>
      </p:sp>
      <p:cxnSp>
        <p:nvCxnSpPr>
          <p:cNvPr id="87" name="Straight Connector 86">
            <a:extLst>
              <a:ext uri="{FF2B5EF4-FFF2-40B4-BE49-F238E27FC236}">
                <a16:creationId xmlns:a16="http://schemas.microsoft.com/office/drawing/2014/main" id="{483969F5-6F63-4D0E-A1B1-683520FA1E66}"/>
              </a:ext>
            </a:extLst>
          </p:cNvPr>
          <p:cNvCxnSpPr>
            <a:cxnSpLocks/>
          </p:cNvCxnSpPr>
          <p:nvPr/>
        </p:nvCxnSpPr>
        <p:spPr>
          <a:xfrm flipV="1">
            <a:off x="6823950" y="633806"/>
            <a:ext cx="223792" cy="201702"/>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D6A9B7F-EED9-4E81-9341-824FA159AFAE}"/>
              </a:ext>
            </a:extLst>
          </p:cNvPr>
          <p:cNvCxnSpPr>
            <a:cxnSpLocks/>
          </p:cNvCxnSpPr>
          <p:nvPr/>
        </p:nvCxnSpPr>
        <p:spPr>
          <a:xfrm>
            <a:off x="9625786" y="2755833"/>
            <a:ext cx="226210"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DB17296-14C5-404F-8DD5-1F3086DEE958}"/>
              </a:ext>
            </a:extLst>
          </p:cNvPr>
          <p:cNvCxnSpPr>
            <a:cxnSpLocks/>
          </p:cNvCxnSpPr>
          <p:nvPr/>
        </p:nvCxnSpPr>
        <p:spPr>
          <a:xfrm>
            <a:off x="8774604" y="5310535"/>
            <a:ext cx="277117"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0D1F708-3215-4B23-92C5-DD39863B3CAE}"/>
              </a:ext>
            </a:extLst>
          </p:cNvPr>
          <p:cNvCxnSpPr>
            <a:cxnSpLocks/>
            <a:stCxn id="39" idx="1"/>
          </p:cNvCxnSpPr>
          <p:nvPr/>
        </p:nvCxnSpPr>
        <p:spPr>
          <a:xfrm flipH="1" flipV="1">
            <a:off x="2080470" y="2637102"/>
            <a:ext cx="254579" cy="1"/>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67A305-4C1D-4498-91B1-F353E6F82605}"/>
              </a:ext>
            </a:extLst>
          </p:cNvPr>
          <p:cNvCxnSpPr>
            <a:cxnSpLocks/>
            <a:stCxn id="35" idx="2"/>
          </p:cNvCxnSpPr>
          <p:nvPr/>
        </p:nvCxnSpPr>
        <p:spPr>
          <a:xfrm flipH="1" flipV="1">
            <a:off x="2969623" y="5354917"/>
            <a:ext cx="444128" cy="2872"/>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pic>
        <p:nvPicPr>
          <p:cNvPr id="123" name="Graphic 122" descr="Badge with solid fill">
            <a:extLst>
              <a:ext uri="{FF2B5EF4-FFF2-40B4-BE49-F238E27FC236}">
                <a16:creationId xmlns:a16="http://schemas.microsoft.com/office/drawing/2014/main" id="{1D231889-8C46-49C7-AA9E-41AF6AAB78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9581" y="1791878"/>
            <a:ext cx="604635" cy="604635"/>
          </a:xfrm>
          <a:prstGeom prst="rect">
            <a:avLst/>
          </a:prstGeom>
        </p:spPr>
      </p:pic>
      <p:pic>
        <p:nvPicPr>
          <p:cNvPr id="125" name="Graphic 124" descr="Badge 3 with solid fill">
            <a:extLst>
              <a:ext uri="{FF2B5EF4-FFF2-40B4-BE49-F238E27FC236}">
                <a16:creationId xmlns:a16="http://schemas.microsoft.com/office/drawing/2014/main" id="{444792A0-19CC-4B0F-B49E-5BC3766DC9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03959" y="4305227"/>
            <a:ext cx="604635" cy="604635"/>
          </a:xfrm>
          <a:prstGeom prst="rect">
            <a:avLst/>
          </a:prstGeom>
        </p:spPr>
      </p:pic>
      <p:pic>
        <p:nvPicPr>
          <p:cNvPr id="127" name="Graphic 126" descr="Badge 1 with solid fill">
            <a:extLst>
              <a:ext uri="{FF2B5EF4-FFF2-40B4-BE49-F238E27FC236}">
                <a16:creationId xmlns:a16="http://schemas.microsoft.com/office/drawing/2014/main" id="{F495255F-EC23-46C2-8F2E-8A08695E00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93682" y="533190"/>
            <a:ext cx="604635" cy="604635"/>
          </a:xfrm>
          <a:prstGeom prst="rect">
            <a:avLst/>
          </a:prstGeom>
        </p:spPr>
      </p:pic>
      <p:pic>
        <p:nvPicPr>
          <p:cNvPr id="129" name="Graphic 128" descr="Badge 5 with solid fill">
            <a:extLst>
              <a:ext uri="{FF2B5EF4-FFF2-40B4-BE49-F238E27FC236}">
                <a16:creationId xmlns:a16="http://schemas.microsoft.com/office/drawing/2014/main" id="{EF841D8A-09CD-4466-AD8E-3EA33F6A2B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06618" y="1739014"/>
            <a:ext cx="604635" cy="604635"/>
          </a:xfrm>
          <a:prstGeom prst="rect">
            <a:avLst/>
          </a:prstGeom>
        </p:spPr>
      </p:pic>
      <p:pic>
        <p:nvPicPr>
          <p:cNvPr id="131" name="Graphic 130" descr="Badge 4 with solid fill">
            <a:extLst>
              <a:ext uri="{FF2B5EF4-FFF2-40B4-BE49-F238E27FC236}">
                <a16:creationId xmlns:a16="http://schemas.microsoft.com/office/drawing/2014/main" id="{390BA27C-19F0-4AC8-B804-3AF332AB88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83406" y="4305228"/>
            <a:ext cx="604635" cy="604635"/>
          </a:xfrm>
          <a:prstGeom prst="rect">
            <a:avLst/>
          </a:prstGeom>
        </p:spPr>
      </p:pic>
    </p:spTree>
    <p:extLst>
      <p:ext uri="{BB962C8B-B14F-4D97-AF65-F5344CB8AC3E}">
        <p14:creationId xmlns:p14="http://schemas.microsoft.com/office/powerpoint/2010/main" val="801048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985FC4FF-7BF0-4414-8719-3EDAA0081143}"/>
              </a:ext>
            </a:extLst>
          </p:cNvPr>
          <p:cNvGrpSpPr/>
          <p:nvPr/>
        </p:nvGrpSpPr>
        <p:grpSpPr>
          <a:xfrm>
            <a:off x="104478" y="114213"/>
            <a:ext cx="11838510" cy="6518413"/>
            <a:chOff x="-181249" y="353404"/>
            <a:chExt cx="11838510" cy="6518413"/>
          </a:xfrm>
        </p:grpSpPr>
        <p:grpSp>
          <p:nvGrpSpPr>
            <p:cNvPr id="2" name="Group 1">
              <a:extLst>
                <a:ext uri="{FF2B5EF4-FFF2-40B4-BE49-F238E27FC236}">
                  <a16:creationId xmlns:a16="http://schemas.microsoft.com/office/drawing/2014/main" id="{73C599BD-3309-4EA2-A5A5-24EBE0A29515}"/>
                </a:ext>
              </a:extLst>
            </p:cNvPr>
            <p:cNvGrpSpPr/>
            <p:nvPr/>
          </p:nvGrpSpPr>
          <p:grpSpPr>
            <a:xfrm>
              <a:off x="-181249" y="353404"/>
              <a:ext cx="11838510" cy="6518413"/>
              <a:chOff x="5268161" y="1948708"/>
              <a:chExt cx="6237976" cy="3434699"/>
            </a:xfrm>
          </p:grpSpPr>
          <p:grpSp>
            <p:nvGrpSpPr>
              <p:cNvPr id="3" name="Group 2">
                <a:extLst>
                  <a:ext uri="{FF2B5EF4-FFF2-40B4-BE49-F238E27FC236}">
                    <a16:creationId xmlns:a16="http://schemas.microsoft.com/office/drawing/2014/main" id="{FF649BFA-179B-4385-BD7D-41601DE7E056}"/>
                  </a:ext>
                </a:extLst>
              </p:cNvPr>
              <p:cNvGrpSpPr/>
              <p:nvPr/>
            </p:nvGrpSpPr>
            <p:grpSpPr>
              <a:xfrm>
                <a:off x="5268161" y="1948708"/>
                <a:ext cx="6237976" cy="3434699"/>
                <a:chOff x="9466862" y="821382"/>
                <a:chExt cx="9560992" cy="5264389"/>
              </a:xfrm>
            </p:grpSpPr>
            <p:sp>
              <p:nvSpPr>
                <p:cNvPr id="5" name="Oval 4">
                  <a:extLst>
                    <a:ext uri="{FF2B5EF4-FFF2-40B4-BE49-F238E27FC236}">
                      <a16:creationId xmlns:a16="http://schemas.microsoft.com/office/drawing/2014/main" id="{E75A06BB-99A8-444D-ABB3-B620F705A745}"/>
                    </a:ext>
                  </a:extLst>
                </p:cNvPr>
                <p:cNvSpPr/>
                <p:nvPr/>
              </p:nvSpPr>
              <p:spPr>
                <a:xfrm>
                  <a:off x="9466862" y="2363657"/>
                  <a:ext cx="2537670" cy="2537670"/>
                </a:xfrm>
                <a:prstGeom prst="ellipse">
                  <a:avLst/>
                </a:prstGeom>
                <a:solidFill>
                  <a:schemeClr val="accent2">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C618BA-9661-40F8-86B5-F5A5D38A7557}"/>
                    </a:ext>
                  </a:extLst>
                </p:cNvPr>
                <p:cNvSpPr txBox="1"/>
                <p:nvPr/>
              </p:nvSpPr>
              <p:spPr>
                <a:xfrm>
                  <a:off x="9626262" y="2729569"/>
                  <a:ext cx="2218868" cy="820268"/>
                </a:xfrm>
                <a:prstGeom prst="rect">
                  <a:avLst/>
                </a:prstGeom>
                <a:noFill/>
              </p:spPr>
              <p:txBody>
                <a:bodyPr wrap="square" rtlCol="0">
                  <a:spAutoFit/>
                </a:bodyPr>
                <a:lstStyle/>
                <a:p>
                  <a:pPr algn="ctr"/>
                  <a:endParaRPr lang="en-US" sz="2000" dirty="0">
                    <a:solidFill>
                      <a:schemeClr val="bg1"/>
                    </a:solidFill>
                    <a:latin typeface="Raleway Black" pitchFamily="2" charset="0"/>
                  </a:endParaRPr>
                </a:p>
                <a:p>
                  <a:pPr algn="ctr"/>
                  <a:r>
                    <a:rPr lang="en-US" sz="2000" dirty="0">
                      <a:solidFill>
                        <a:schemeClr val="bg1"/>
                      </a:solidFill>
                      <a:latin typeface="Raleway Black" pitchFamily="2" charset="0"/>
                    </a:rPr>
                    <a:t>Fabrication of </a:t>
                  </a:r>
                </a:p>
                <a:p>
                  <a:pPr algn="ctr"/>
                  <a:r>
                    <a:rPr lang="en-US" sz="2000" dirty="0">
                      <a:solidFill>
                        <a:schemeClr val="bg1"/>
                      </a:solidFill>
                      <a:latin typeface="Raleway Black" pitchFamily="2" charset="0"/>
                    </a:rPr>
                    <a:t>Sensorized PSA</a:t>
                  </a:r>
                  <a:endParaRPr lang="en-US" sz="1600" dirty="0">
                    <a:solidFill>
                      <a:schemeClr val="bg1"/>
                    </a:solidFill>
                    <a:latin typeface="Raleway Black" pitchFamily="2" charset="0"/>
                  </a:endParaRPr>
                </a:p>
              </p:txBody>
            </p:sp>
            <p:sp>
              <p:nvSpPr>
                <p:cNvPr id="81" name="TextBox 80">
                  <a:extLst>
                    <a:ext uri="{FF2B5EF4-FFF2-40B4-BE49-F238E27FC236}">
                      <a16:creationId xmlns:a16="http://schemas.microsoft.com/office/drawing/2014/main" id="{6BDA0903-99EB-4E82-B797-45B558585B28}"/>
                    </a:ext>
                  </a:extLst>
                </p:cNvPr>
                <p:cNvSpPr txBox="1"/>
                <p:nvPr/>
              </p:nvSpPr>
              <p:spPr>
                <a:xfrm>
                  <a:off x="10779883" y="1448889"/>
                  <a:ext cx="1192203" cy="323136"/>
                </a:xfrm>
                <a:prstGeom prst="rect">
                  <a:avLst/>
                </a:prstGeom>
                <a:noFill/>
                <a:ln w="76200">
                  <a:solidFill>
                    <a:schemeClr val="bg1"/>
                  </a:solidFill>
                </a:ln>
              </p:spPr>
              <p:txBody>
                <a:bodyPr wrap="square" rtlCol="0">
                  <a:spAutoFit/>
                </a:bodyPr>
                <a:lstStyle/>
                <a:p>
                  <a:pPr algn="ctr"/>
                  <a:r>
                    <a:rPr lang="en-US" sz="2000" dirty="0">
                      <a:solidFill>
                        <a:schemeClr val="bg1"/>
                      </a:solidFill>
                      <a:latin typeface="Raleway Black" pitchFamily="2" charset="0"/>
                    </a:rPr>
                    <a:t>1. Molding</a:t>
                  </a:r>
                  <a:endParaRPr lang="en-US" sz="1600" dirty="0">
                    <a:solidFill>
                      <a:schemeClr val="bg1"/>
                    </a:solidFill>
                    <a:latin typeface="Raleway Black" pitchFamily="2" charset="0"/>
                  </a:endParaRPr>
                </a:p>
              </p:txBody>
            </p:sp>
            <p:sp>
              <p:nvSpPr>
                <p:cNvPr id="82" name="TextBox 81">
                  <a:extLst>
                    <a:ext uri="{FF2B5EF4-FFF2-40B4-BE49-F238E27FC236}">
                      <a16:creationId xmlns:a16="http://schemas.microsoft.com/office/drawing/2014/main" id="{981528A4-518A-423A-ACAD-A0EB232B21BE}"/>
                    </a:ext>
                  </a:extLst>
                </p:cNvPr>
                <p:cNvSpPr txBox="1"/>
                <p:nvPr/>
              </p:nvSpPr>
              <p:spPr>
                <a:xfrm>
                  <a:off x="12256338" y="840998"/>
                  <a:ext cx="1704762" cy="323136"/>
                </a:xfrm>
                <a:prstGeom prst="rect">
                  <a:avLst/>
                </a:prstGeom>
                <a:noFill/>
                <a:ln w="76200">
                  <a:solidFill>
                    <a:schemeClr val="bg1"/>
                  </a:solidFill>
                </a:ln>
              </p:spPr>
              <p:txBody>
                <a:bodyPr wrap="square" rtlCol="0">
                  <a:spAutoFit/>
                </a:bodyPr>
                <a:lstStyle/>
                <a:p>
                  <a:pPr algn="ctr"/>
                  <a:r>
                    <a:rPr lang="en-US" sz="2000" dirty="0">
                      <a:solidFill>
                        <a:schemeClr val="bg1"/>
                      </a:solidFill>
                      <a:latin typeface="Raleway Black" pitchFamily="2" charset="0"/>
                    </a:rPr>
                    <a:t>2. Demolding</a:t>
                  </a:r>
                  <a:endParaRPr lang="en-US" sz="1600" dirty="0">
                    <a:solidFill>
                      <a:schemeClr val="bg1"/>
                    </a:solidFill>
                    <a:latin typeface="Raleway Black" pitchFamily="2" charset="0"/>
                  </a:endParaRPr>
                </a:p>
              </p:txBody>
            </p:sp>
            <p:sp>
              <p:nvSpPr>
                <p:cNvPr id="83" name="TextBox 82">
                  <a:extLst>
                    <a:ext uri="{FF2B5EF4-FFF2-40B4-BE49-F238E27FC236}">
                      <a16:creationId xmlns:a16="http://schemas.microsoft.com/office/drawing/2014/main" id="{3B623DF3-FDF7-4C13-9791-C811F5EF4C50}"/>
                    </a:ext>
                  </a:extLst>
                </p:cNvPr>
                <p:cNvSpPr txBox="1"/>
                <p:nvPr/>
              </p:nvSpPr>
              <p:spPr>
                <a:xfrm>
                  <a:off x="14790949" y="821382"/>
                  <a:ext cx="2775799" cy="323136"/>
                </a:xfrm>
                <a:prstGeom prst="rect">
                  <a:avLst/>
                </a:prstGeom>
                <a:noFill/>
                <a:ln w="76200">
                  <a:solidFill>
                    <a:schemeClr val="bg1"/>
                  </a:solidFill>
                </a:ln>
              </p:spPr>
              <p:txBody>
                <a:bodyPr wrap="square" rtlCol="0">
                  <a:spAutoFit/>
                </a:bodyPr>
                <a:lstStyle/>
                <a:p>
                  <a:pPr algn="ctr"/>
                  <a:r>
                    <a:rPr lang="en-US" sz="2000" dirty="0">
                      <a:solidFill>
                        <a:schemeClr val="bg1"/>
                      </a:solidFill>
                      <a:latin typeface="Raleway Black" pitchFamily="2" charset="0"/>
                    </a:rPr>
                    <a:t>3. Electrode Placement</a:t>
                  </a:r>
                  <a:endParaRPr lang="en-US" sz="1600" dirty="0">
                    <a:solidFill>
                      <a:schemeClr val="bg1"/>
                    </a:solidFill>
                    <a:latin typeface="Raleway Black" pitchFamily="2" charset="0"/>
                  </a:endParaRPr>
                </a:p>
              </p:txBody>
            </p:sp>
            <p:sp>
              <p:nvSpPr>
                <p:cNvPr id="96" name="TextBox 95">
                  <a:extLst>
                    <a:ext uri="{FF2B5EF4-FFF2-40B4-BE49-F238E27FC236}">
                      <a16:creationId xmlns:a16="http://schemas.microsoft.com/office/drawing/2014/main" id="{82E8B108-7CB8-4F78-9B3C-00128960BD25}"/>
                    </a:ext>
                  </a:extLst>
                </p:cNvPr>
                <p:cNvSpPr txBox="1"/>
                <p:nvPr/>
              </p:nvSpPr>
              <p:spPr>
                <a:xfrm>
                  <a:off x="17982095" y="923160"/>
                  <a:ext cx="1045759" cy="820268"/>
                </a:xfrm>
                <a:prstGeom prst="rect">
                  <a:avLst/>
                </a:prstGeom>
                <a:noFill/>
                <a:ln w="76200">
                  <a:solidFill>
                    <a:schemeClr val="bg1"/>
                  </a:solidFill>
                </a:ln>
              </p:spPr>
              <p:txBody>
                <a:bodyPr wrap="square" rtlCol="0">
                  <a:spAutoFit/>
                </a:bodyPr>
                <a:lstStyle/>
                <a:p>
                  <a:pPr algn="ctr"/>
                  <a:r>
                    <a:rPr lang="en-US" sz="2000" dirty="0">
                      <a:solidFill>
                        <a:schemeClr val="bg1"/>
                      </a:solidFill>
                      <a:latin typeface="Raleway Black" pitchFamily="2" charset="0"/>
                    </a:rPr>
                    <a:t>4.  Fix </a:t>
                  </a:r>
                </a:p>
                <a:p>
                  <a:pPr algn="ctr"/>
                  <a:r>
                    <a:rPr lang="en-US" sz="2000" dirty="0">
                      <a:solidFill>
                        <a:schemeClr val="bg1"/>
                      </a:solidFill>
                      <a:latin typeface="Raleway Black" pitchFamily="2" charset="0"/>
                    </a:rPr>
                    <a:t>to Bottom</a:t>
                  </a:r>
                  <a:endParaRPr lang="en-US" sz="1600" dirty="0">
                    <a:solidFill>
                      <a:schemeClr val="bg1"/>
                    </a:solidFill>
                    <a:latin typeface="Raleway Black" pitchFamily="2" charset="0"/>
                  </a:endParaRPr>
                </a:p>
              </p:txBody>
            </p:sp>
            <p:sp>
              <p:nvSpPr>
                <p:cNvPr id="97" name="TextBox 96">
                  <a:extLst>
                    <a:ext uri="{FF2B5EF4-FFF2-40B4-BE49-F238E27FC236}">
                      <a16:creationId xmlns:a16="http://schemas.microsoft.com/office/drawing/2014/main" id="{8D508BD5-B7CD-49B4-8A60-D8B0B69A4EFE}"/>
                    </a:ext>
                  </a:extLst>
                </p:cNvPr>
                <p:cNvSpPr txBox="1"/>
                <p:nvPr/>
              </p:nvSpPr>
              <p:spPr>
                <a:xfrm>
                  <a:off x="15288100" y="5762635"/>
                  <a:ext cx="1704762" cy="323136"/>
                </a:xfrm>
                <a:prstGeom prst="rect">
                  <a:avLst/>
                </a:prstGeom>
                <a:noFill/>
                <a:ln w="76200">
                  <a:solidFill>
                    <a:schemeClr val="bg1"/>
                  </a:solidFill>
                </a:ln>
              </p:spPr>
              <p:txBody>
                <a:bodyPr wrap="square" rtlCol="0">
                  <a:spAutoFit/>
                </a:bodyPr>
                <a:lstStyle/>
                <a:p>
                  <a:pPr algn="ctr"/>
                  <a:r>
                    <a:rPr lang="en-US" sz="2000" dirty="0">
                      <a:solidFill>
                        <a:schemeClr val="bg1"/>
                      </a:solidFill>
                      <a:latin typeface="Raleway Black" pitchFamily="2" charset="0"/>
                    </a:rPr>
                    <a:t>5. Demolding</a:t>
                  </a:r>
                  <a:endParaRPr lang="en-US" sz="1600" dirty="0">
                    <a:solidFill>
                      <a:schemeClr val="bg1"/>
                    </a:solidFill>
                    <a:latin typeface="Raleway Black" pitchFamily="2" charset="0"/>
                  </a:endParaRPr>
                </a:p>
              </p:txBody>
            </p:sp>
            <p:sp>
              <p:nvSpPr>
                <p:cNvPr id="114" name="TextBox 113">
                  <a:extLst>
                    <a:ext uri="{FF2B5EF4-FFF2-40B4-BE49-F238E27FC236}">
                      <a16:creationId xmlns:a16="http://schemas.microsoft.com/office/drawing/2014/main" id="{953DFF34-F187-48E4-8A96-450550ECE580}"/>
                    </a:ext>
                  </a:extLst>
                </p:cNvPr>
                <p:cNvSpPr txBox="1"/>
                <p:nvPr/>
              </p:nvSpPr>
              <p:spPr>
                <a:xfrm>
                  <a:off x="9883314" y="5443979"/>
                  <a:ext cx="1704762" cy="323136"/>
                </a:xfrm>
                <a:prstGeom prst="rect">
                  <a:avLst/>
                </a:prstGeom>
                <a:noFill/>
                <a:ln w="76200">
                  <a:solidFill>
                    <a:schemeClr val="bg1"/>
                  </a:solidFill>
                </a:ln>
              </p:spPr>
              <p:txBody>
                <a:bodyPr wrap="square" rtlCol="0">
                  <a:spAutoFit/>
                </a:bodyPr>
                <a:lstStyle/>
                <a:p>
                  <a:pPr algn="ctr"/>
                  <a:r>
                    <a:rPr lang="en-US" sz="2000" dirty="0">
                      <a:solidFill>
                        <a:schemeClr val="bg1"/>
                      </a:solidFill>
                      <a:latin typeface="Raleway Black" pitchFamily="2" charset="0"/>
                    </a:rPr>
                    <a:t>Final Product</a:t>
                  </a:r>
                  <a:endParaRPr lang="en-US" sz="1600" dirty="0">
                    <a:solidFill>
                      <a:schemeClr val="bg1"/>
                    </a:solidFill>
                    <a:latin typeface="Raleway Black" pitchFamily="2" charset="0"/>
                  </a:endParaRPr>
                </a:p>
              </p:txBody>
            </p:sp>
          </p:grpSp>
          <p:pic>
            <p:nvPicPr>
              <p:cNvPr id="4" name="Graphic 3" descr="Harvey Balls 0% with solid fill">
                <a:extLst>
                  <a:ext uri="{FF2B5EF4-FFF2-40B4-BE49-F238E27FC236}">
                    <a16:creationId xmlns:a16="http://schemas.microsoft.com/office/drawing/2014/main" id="{83FEF52A-9FF8-4CAC-8C79-5986E9CFE5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0646" y="3006442"/>
                <a:ext cx="410706" cy="410706"/>
              </a:xfrm>
              <a:prstGeom prst="rect">
                <a:avLst/>
              </a:prstGeom>
            </p:spPr>
          </p:pic>
        </p:grpSp>
        <p:grpSp>
          <p:nvGrpSpPr>
            <p:cNvPr id="32" name="Group 31">
              <a:extLst>
                <a:ext uri="{FF2B5EF4-FFF2-40B4-BE49-F238E27FC236}">
                  <a16:creationId xmlns:a16="http://schemas.microsoft.com/office/drawing/2014/main" id="{C314ED85-1F5C-4BB2-A3B1-2FA646BF0781}"/>
                </a:ext>
              </a:extLst>
            </p:cNvPr>
            <p:cNvGrpSpPr/>
            <p:nvPr/>
          </p:nvGrpSpPr>
          <p:grpSpPr>
            <a:xfrm>
              <a:off x="535759" y="3726871"/>
              <a:ext cx="1655678" cy="1655678"/>
              <a:chOff x="2437301" y="639346"/>
              <a:chExt cx="1655678" cy="1655678"/>
            </a:xfrm>
          </p:grpSpPr>
          <p:sp>
            <p:nvSpPr>
              <p:cNvPr id="10" name="Oval 9">
                <a:extLst>
                  <a:ext uri="{FF2B5EF4-FFF2-40B4-BE49-F238E27FC236}">
                    <a16:creationId xmlns:a16="http://schemas.microsoft.com/office/drawing/2014/main" id="{DE40428E-F2F4-4C30-8B73-5494F383A7C2}"/>
                  </a:ext>
                </a:extLst>
              </p:cNvPr>
              <p:cNvSpPr/>
              <p:nvPr/>
            </p:nvSpPr>
            <p:spPr>
              <a:xfrm>
                <a:off x="2437301" y="639346"/>
                <a:ext cx="1655678" cy="1655678"/>
              </a:xfrm>
              <a:prstGeom prst="ellipse">
                <a:avLst/>
              </a:prstGeom>
              <a:solidFill>
                <a:schemeClr val="bg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Graphical user interface, text&#10;&#10;Description automatically generated">
                <a:extLst>
                  <a:ext uri="{FF2B5EF4-FFF2-40B4-BE49-F238E27FC236}">
                    <a16:creationId xmlns:a16="http://schemas.microsoft.com/office/drawing/2014/main" id="{FE91770E-1D87-4A3A-A21C-688485F040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5514" y="1097580"/>
                <a:ext cx="1521202" cy="749077"/>
              </a:xfrm>
              <a:prstGeom prst="rect">
                <a:avLst/>
              </a:prstGeom>
            </p:spPr>
          </p:pic>
        </p:grpSp>
      </p:grpSp>
      <p:grpSp>
        <p:nvGrpSpPr>
          <p:cNvPr id="35" name="Group 34">
            <a:extLst>
              <a:ext uri="{FF2B5EF4-FFF2-40B4-BE49-F238E27FC236}">
                <a16:creationId xmlns:a16="http://schemas.microsoft.com/office/drawing/2014/main" id="{215D956D-F080-4802-AD02-4C4A9CB67A4C}"/>
              </a:ext>
            </a:extLst>
          </p:cNvPr>
          <p:cNvGrpSpPr/>
          <p:nvPr/>
        </p:nvGrpSpPr>
        <p:grpSpPr>
          <a:xfrm>
            <a:off x="3184367" y="1374479"/>
            <a:ext cx="1655678" cy="1655678"/>
            <a:chOff x="2795109" y="1132722"/>
            <a:chExt cx="1655678" cy="1655678"/>
          </a:xfrm>
        </p:grpSpPr>
        <p:sp>
          <p:nvSpPr>
            <p:cNvPr id="29" name="Oval 28">
              <a:extLst>
                <a:ext uri="{FF2B5EF4-FFF2-40B4-BE49-F238E27FC236}">
                  <a16:creationId xmlns:a16="http://schemas.microsoft.com/office/drawing/2014/main" id="{182B866A-3022-48E1-8F25-CC525E87C88C}"/>
                </a:ext>
              </a:extLst>
            </p:cNvPr>
            <p:cNvSpPr/>
            <p:nvPr/>
          </p:nvSpPr>
          <p:spPr>
            <a:xfrm>
              <a:off x="2795109" y="1132722"/>
              <a:ext cx="1655678" cy="1655678"/>
            </a:xfrm>
            <a:prstGeom prst="ellipse">
              <a:avLst/>
            </a:prstGeom>
            <a:solidFill>
              <a:schemeClr val="accent6">
                <a:lumMod val="20000"/>
                <a:lumOff val="80000"/>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descr="Icon&#10;&#10;Description automatically generated with medium confidence">
              <a:extLst>
                <a:ext uri="{FF2B5EF4-FFF2-40B4-BE49-F238E27FC236}">
                  <a16:creationId xmlns:a16="http://schemas.microsoft.com/office/drawing/2014/main" id="{7A308339-9927-4D4C-AFFA-E8FAF8040D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7893" y="1584030"/>
              <a:ext cx="1450110" cy="699678"/>
            </a:xfrm>
            <a:prstGeom prst="rect">
              <a:avLst/>
            </a:prstGeom>
          </p:spPr>
        </p:pic>
      </p:grpSp>
      <p:grpSp>
        <p:nvGrpSpPr>
          <p:cNvPr id="38" name="Group 37">
            <a:extLst>
              <a:ext uri="{FF2B5EF4-FFF2-40B4-BE49-F238E27FC236}">
                <a16:creationId xmlns:a16="http://schemas.microsoft.com/office/drawing/2014/main" id="{22D06067-D3F5-46F1-A061-C37718842606}"/>
              </a:ext>
            </a:extLst>
          </p:cNvPr>
          <p:cNvGrpSpPr/>
          <p:nvPr/>
        </p:nvGrpSpPr>
        <p:grpSpPr>
          <a:xfrm>
            <a:off x="5042310" y="663754"/>
            <a:ext cx="1924160" cy="1924160"/>
            <a:chOff x="4768614" y="1106030"/>
            <a:chExt cx="1655678" cy="1655678"/>
          </a:xfrm>
        </p:grpSpPr>
        <p:sp>
          <p:nvSpPr>
            <p:cNvPr id="22" name="Oval 21">
              <a:extLst>
                <a:ext uri="{FF2B5EF4-FFF2-40B4-BE49-F238E27FC236}">
                  <a16:creationId xmlns:a16="http://schemas.microsoft.com/office/drawing/2014/main" id="{3D461A5E-16E0-4A06-9CFD-C5A3D4E4108E}"/>
                </a:ext>
              </a:extLst>
            </p:cNvPr>
            <p:cNvSpPr/>
            <p:nvPr/>
          </p:nvSpPr>
          <p:spPr>
            <a:xfrm>
              <a:off x="4768614" y="1106030"/>
              <a:ext cx="1655678" cy="1655678"/>
            </a:xfrm>
            <a:prstGeom prst="ellipse">
              <a:avLst/>
            </a:prstGeom>
            <a:solidFill>
              <a:schemeClr val="accent6">
                <a:lumMod val="40000"/>
                <a:lumOff val="60000"/>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descr="Icon&#10;&#10;Description automatically generated">
              <a:extLst>
                <a:ext uri="{FF2B5EF4-FFF2-40B4-BE49-F238E27FC236}">
                  <a16:creationId xmlns:a16="http://schemas.microsoft.com/office/drawing/2014/main" id="{98DDB988-85D3-4D8B-BA37-49FBA5FD0D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0060" y="1625981"/>
              <a:ext cx="1432786" cy="615776"/>
            </a:xfrm>
            <a:prstGeom prst="rect">
              <a:avLst/>
            </a:prstGeom>
          </p:spPr>
        </p:pic>
      </p:grpSp>
      <p:grpSp>
        <p:nvGrpSpPr>
          <p:cNvPr id="41" name="Group 40">
            <a:extLst>
              <a:ext uri="{FF2B5EF4-FFF2-40B4-BE49-F238E27FC236}">
                <a16:creationId xmlns:a16="http://schemas.microsoft.com/office/drawing/2014/main" id="{2AAF6A88-58D3-4EB8-B5C3-6FF7A0B5FEC1}"/>
              </a:ext>
            </a:extLst>
          </p:cNvPr>
          <p:cNvGrpSpPr/>
          <p:nvPr/>
        </p:nvGrpSpPr>
        <p:grpSpPr>
          <a:xfrm>
            <a:off x="7294578" y="673705"/>
            <a:ext cx="2241484" cy="2241484"/>
            <a:chOff x="6394727" y="678009"/>
            <a:chExt cx="1655678" cy="1655678"/>
          </a:xfrm>
        </p:grpSpPr>
        <p:sp>
          <p:nvSpPr>
            <p:cNvPr id="25" name="Oval 24">
              <a:extLst>
                <a:ext uri="{FF2B5EF4-FFF2-40B4-BE49-F238E27FC236}">
                  <a16:creationId xmlns:a16="http://schemas.microsoft.com/office/drawing/2014/main" id="{6A881267-9D63-4FBC-8044-43C7BF5B7323}"/>
                </a:ext>
              </a:extLst>
            </p:cNvPr>
            <p:cNvSpPr/>
            <p:nvPr/>
          </p:nvSpPr>
          <p:spPr>
            <a:xfrm>
              <a:off x="6394727" y="678009"/>
              <a:ext cx="1655678" cy="1655678"/>
            </a:xfrm>
            <a:prstGeom prst="ellipse">
              <a:avLst/>
            </a:prstGeom>
            <a:solidFill>
              <a:schemeClr val="accent6">
                <a:lumMod val="60000"/>
                <a:lumOff val="40000"/>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descr="A picture containing icon&#10;&#10;Description automatically generated">
              <a:extLst>
                <a:ext uri="{FF2B5EF4-FFF2-40B4-BE49-F238E27FC236}">
                  <a16:creationId xmlns:a16="http://schemas.microsoft.com/office/drawing/2014/main" id="{47E4E1B0-79C6-4EF2-987F-9101234EC5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8062" y="1038193"/>
              <a:ext cx="1489008" cy="678987"/>
            </a:xfrm>
            <a:prstGeom prst="rect">
              <a:avLst/>
            </a:prstGeom>
          </p:spPr>
        </p:pic>
      </p:grpSp>
      <p:grpSp>
        <p:nvGrpSpPr>
          <p:cNvPr id="44" name="Group 43">
            <a:extLst>
              <a:ext uri="{FF2B5EF4-FFF2-40B4-BE49-F238E27FC236}">
                <a16:creationId xmlns:a16="http://schemas.microsoft.com/office/drawing/2014/main" id="{819E4179-5C7A-44B1-AED3-70CF033E39BA}"/>
              </a:ext>
            </a:extLst>
          </p:cNvPr>
          <p:cNvGrpSpPr/>
          <p:nvPr/>
        </p:nvGrpSpPr>
        <p:grpSpPr>
          <a:xfrm>
            <a:off x="9575845" y="1542177"/>
            <a:ext cx="2363040" cy="2363040"/>
            <a:chOff x="8613914" y="711218"/>
            <a:chExt cx="1655678" cy="1655678"/>
          </a:xfrm>
        </p:grpSpPr>
        <p:sp>
          <p:nvSpPr>
            <p:cNvPr id="28" name="Oval 27">
              <a:extLst>
                <a:ext uri="{FF2B5EF4-FFF2-40B4-BE49-F238E27FC236}">
                  <a16:creationId xmlns:a16="http://schemas.microsoft.com/office/drawing/2014/main" id="{D57E8C17-92A1-43C1-9213-CC1336F7919B}"/>
                </a:ext>
              </a:extLst>
            </p:cNvPr>
            <p:cNvSpPr/>
            <p:nvPr/>
          </p:nvSpPr>
          <p:spPr>
            <a:xfrm>
              <a:off x="8613914" y="711218"/>
              <a:ext cx="1655678" cy="1655678"/>
            </a:xfrm>
            <a:prstGeom prst="ellipse">
              <a:avLst/>
            </a:prstGeom>
            <a:solidFill>
              <a:schemeClr val="accent6">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descr="Icon&#10;&#10;Description automatically generated with medium confidence">
              <a:extLst>
                <a:ext uri="{FF2B5EF4-FFF2-40B4-BE49-F238E27FC236}">
                  <a16:creationId xmlns:a16="http://schemas.microsoft.com/office/drawing/2014/main" id="{733E2131-EC43-499F-9783-3AC928D565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01918" y="1159695"/>
              <a:ext cx="1479671" cy="671598"/>
            </a:xfrm>
            <a:prstGeom prst="rect">
              <a:avLst/>
            </a:prstGeom>
          </p:spPr>
        </p:pic>
      </p:grpSp>
      <p:grpSp>
        <p:nvGrpSpPr>
          <p:cNvPr id="50" name="Group 49">
            <a:extLst>
              <a:ext uri="{FF2B5EF4-FFF2-40B4-BE49-F238E27FC236}">
                <a16:creationId xmlns:a16="http://schemas.microsoft.com/office/drawing/2014/main" id="{86AF6B2D-07F0-4019-A2B0-E3753BA92A33}"/>
              </a:ext>
            </a:extLst>
          </p:cNvPr>
          <p:cNvGrpSpPr/>
          <p:nvPr/>
        </p:nvGrpSpPr>
        <p:grpSpPr>
          <a:xfrm>
            <a:off x="7017443" y="3037221"/>
            <a:ext cx="2795754" cy="2684310"/>
            <a:chOff x="4141597" y="3538057"/>
            <a:chExt cx="1724417" cy="1655678"/>
          </a:xfrm>
        </p:grpSpPr>
        <p:sp>
          <p:nvSpPr>
            <p:cNvPr id="27" name="Oval 26">
              <a:extLst>
                <a:ext uri="{FF2B5EF4-FFF2-40B4-BE49-F238E27FC236}">
                  <a16:creationId xmlns:a16="http://schemas.microsoft.com/office/drawing/2014/main" id="{844903A5-19F0-4279-99A6-88F21D0DD0D6}"/>
                </a:ext>
              </a:extLst>
            </p:cNvPr>
            <p:cNvSpPr/>
            <p:nvPr/>
          </p:nvSpPr>
          <p:spPr>
            <a:xfrm>
              <a:off x="4141597" y="3538057"/>
              <a:ext cx="1655678" cy="1655678"/>
            </a:xfrm>
            <a:prstGeom prst="ellipse">
              <a:avLst/>
            </a:prstGeom>
            <a:solidFill>
              <a:schemeClr val="accent6">
                <a:lumMod val="50000"/>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5" descr="A picture containing icon&#10;&#10;Description automatically generated">
              <a:extLst>
                <a:ext uri="{FF2B5EF4-FFF2-40B4-BE49-F238E27FC236}">
                  <a16:creationId xmlns:a16="http://schemas.microsoft.com/office/drawing/2014/main" id="{E9B634F0-AE19-4975-86A3-CF9B848C42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41597" y="4001436"/>
              <a:ext cx="1724417" cy="728920"/>
            </a:xfrm>
            <a:prstGeom prst="rect">
              <a:avLst/>
            </a:prstGeom>
          </p:spPr>
        </p:pic>
      </p:grpSp>
      <p:grpSp>
        <p:nvGrpSpPr>
          <p:cNvPr id="49" name="Group 48">
            <a:extLst>
              <a:ext uri="{FF2B5EF4-FFF2-40B4-BE49-F238E27FC236}">
                <a16:creationId xmlns:a16="http://schemas.microsoft.com/office/drawing/2014/main" id="{166AF292-5C83-424D-B3FC-2A56A2BA562B}"/>
              </a:ext>
            </a:extLst>
          </p:cNvPr>
          <p:cNvGrpSpPr/>
          <p:nvPr/>
        </p:nvGrpSpPr>
        <p:grpSpPr>
          <a:xfrm>
            <a:off x="9672383" y="4379375"/>
            <a:ext cx="2338318" cy="2338318"/>
            <a:chOff x="10079950" y="3663265"/>
            <a:chExt cx="1655678" cy="1655678"/>
          </a:xfrm>
        </p:grpSpPr>
        <p:sp>
          <p:nvSpPr>
            <p:cNvPr id="26" name="Oval 25">
              <a:extLst>
                <a:ext uri="{FF2B5EF4-FFF2-40B4-BE49-F238E27FC236}">
                  <a16:creationId xmlns:a16="http://schemas.microsoft.com/office/drawing/2014/main" id="{B0BCF319-8388-47C4-9747-0A0F0E21F742}"/>
                </a:ext>
              </a:extLst>
            </p:cNvPr>
            <p:cNvSpPr/>
            <p:nvPr/>
          </p:nvSpPr>
          <p:spPr>
            <a:xfrm>
              <a:off x="10079950" y="3663265"/>
              <a:ext cx="1655678" cy="1655678"/>
            </a:xfrm>
            <a:prstGeom prst="ellipse">
              <a:avLst/>
            </a:prstGeom>
            <a:solidFill>
              <a:schemeClr val="accent6">
                <a:lumMod val="50000"/>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descr="A picture containing text&#10;&#10;Description automatically generated">
              <a:extLst>
                <a:ext uri="{FF2B5EF4-FFF2-40B4-BE49-F238E27FC236}">
                  <a16:creationId xmlns:a16="http://schemas.microsoft.com/office/drawing/2014/main" id="{E11BD5E0-CD8C-42DC-A706-827BB66BCA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6565" y="3889973"/>
              <a:ext cx="1602449" cy="898216"/>
            </a:xfrm>
            <a:prstGeom prst="rect">
              <a:avLst/>
            </a:prstGeom>
          </p:spPr>
        </p:pic>
      </p:grpSp>
      <p:grpSp>
        <p:nvGrpSpPr>
          <p:cNvPr id="56" name="Group 55">
            <a:extLst>
              <a:ext uri="{FF2B5EF4-FFF2-40B4-BE49-F238E27FC236}">
                <a16:creationId xmlns:a16="http://schemas.microsoft.com/office/drawing/2014/main" id="{26AB90BE-0718-4FEF-A620-21F48928F2C5}"/>
              </a:ext>
            </a:extLst>
          </p:cNvPr>
          <p:cNvGrpSpPr/>
          <p:nvPr/>
        </p:nvGrpSpPr>
        <p:grpSpPr>
          <a:xfrm>
            <a:off x="3352939" y="3165876"/>
            <a:ext cx="3535680" cy="3535680"/>
            <a:chOff x="3597706" y="4652475"/>
            <a:chExt cx="1655678" cy="1655678"/>
          </a:xfrm>
        </p:grpSpPr>
        <p:sp>
          <p:nvSpPr>
            <p:cNvPr id="52" name="Oval 51">
              <a:extLst>
                <a:ext uri="{FF2B5EF4-FFF2-40B4-BE49-F238E27FC236}">
                  <a16:creationId xmlns:a16="http://schemas.microsoft.com/office/drawing/2014/main" id="{A7AF8034-5CA5-4EB4-9B1D-4758A33B5E89}"/>
                </a:ext>
              </a:extLst>
            </p:cNvPr>
            <p:cNvSpPr/>
            <p:nvPr/>
          </p:nvSpPr>
          <p:spPr>
            <a:xfrm>
              <a:off x="3597706" y="4652475"/>
              <a:ext cx="1655678" cy="1655678"/>
            </a:xfrm>
            <a:prstGeom prst="ellipse">
              <a:avLst/>
            </a:prstGeom>
            <a:solidFill>
              <a:schemeClr val="bg2">
                <a:lumMod val="75000"/>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descr="A picture containing donut&#10;&#10;Description automatically generated">
              <a:extLst>
                <a:ext uri="{FF2B5EF4-FFF2-40B4-BE49-F238E27FC236}">
                  <a16:creationId xmlns:a16="http://schemas.microsoft.com/office/drawing/2014/main" id="{B3D265D3-80B0-4D42-B5B8-11BA0DCFD2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93515" y="4963197"/>
              <a:ext cx="1264060" cy="1034232"/>
            </a:xfrm>
            <a:prstGeom prst="rect">
              <a:avLst/>
            </a:prstGeom>
            <a:ln w="76200">
              <a:solidFill>
                <a:schemeClr val="bg1"/>
              </a:solidFill>
            </a:ln>
            <a:effectLst>
              <a:softEdge rad="112500"/>
            </a:effectLst>
          </p:spPr>
        </p:pic>
      </p:grpSp>
      <p:cxnSp>
        <p:nvCxnSpPr>
          <p:cNvPr id="59" name="Straight Connector 58">
            <a:extLst>
              <a:ext uri="{FF2B5EF4-FFF2-40B4-BE49-F238E27FC236}">
                <a16:creationId xmlns:a16="http://schemas.microsoft.com/office/drawing/2014/main" id="{0F37C61A-51F9-4DE2-B8B4-4FB02020925E}"/>
              </a:ext>
            </a:extLst>
          </p:cNvPr>
          <p:cNvCxnSpPr>
            <a:cxnSpLocks/>
          </p:cNvCxnSpPr>
          <p:nvPr/>
        </p:nvCxnSpPr>
        <p:spPr>
          <a:xfrm>
            <a:off x="3134783" y="4188823"/>
            <a:ext cx="313811" cy="13162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98CA25-72AE-432D-A3DE-8C43A2BC0BA3}"/>
              </a:ext>
            </a:extLst>
          </p:cNvPr>
          <p:cNvCxnSpPr>
            <a:cxnSpLocks/>
          </p:cNvCxnSpPr>
          <p:nvPr/>
        </p:nvCxnSpPr>
        <p:spPr>
          <a:xfrm flipV="1">
            <a:off x="2969623" y="2511313"/>
            <a:ext cx="379802" cy="21238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CCC64FF-A4CE-43DD-8EC7-F8333ACCA330}"/>
              </a:ext>
            </a:extLst>
          </p:cNvPr>
          <p:cNvCxnSpPr>
            <a:cxnSpLocks/>
          </p:cNvCxnSpPr>
          <p:nvPr/>
        </p:nvCxnSpPr>
        <p:spPr>
          <a:xfrm flipV="1">
            <a:off x="4779662" y="1688255"/>
            <a:ext cx="379802" cy="21238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DB5CE8B-D2C1-40CC-A068-D0408B476468}"/>
              </a:ext>
            </a:extLst>
          </p:cNvPr>
          <p:cNvCxnSpPr>
            <a:cxnSpLocks/>
          </p:cNvCxnSpPr>
          <p:nvPr/>
        </p:nvCxnSpPr>
        <p:spPr>
          <a:xfrm flipV="1">
            <a:off x="6937491" y="1687016"/>
            <a:ext cx="492622" cy="123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72111C0-307F-451C-94B5-907DE496D5C2}"/>
              </a:ext>
            </a:extLst>
          </p:cNvPr>
          <p:cNvCxnSpPr>
            <a:cxnSpLocks/>
          </p:cNvCxnSpPr>
          <p:nvPr/>
        </p:nvCxnSpPr>
        <p:spPr>
          <a:xfrm>
            <a:off x="9494491" y="1969441"/>
            <a:ext cx="413912" cy="18401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E992F7F-4508-4F01-ADC9-580A261E40D5}"/>
              </a:ext>
            </a:extLst>
          </p:cNvPr>
          <p:cNvCxnSpPr>
            <a:cxnSpLocks/>
          </p:cNvCxnSpPr>
          <p:nvPr/>
        </p:nvCxnSpPr>
        <p:spPr>
          <a:xfrm flipH="1">
            <a:off x="9170126" y="3395944"/>
            <a:ext cx="653867" cy="34330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FC5CD23-E7A8-4105-A1B4-4C12B03FB5CD}"/>
              </a:ext>
            </a:extLst>
          </p:cNvPr>
          <p:cNvCxnSpPr>
            <a:cxnSpLocks/>
          </p:cNvCxnSpPr>
          <p:nvPr/>
        </p:nvCxnSpPr>
        <p:spPr>
          <a:xfrm flipH="1" flipV="1">
            <a:off x="9364441" y="4788978"/>
            <a:ext cx="459552" cy="285547"/>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7D08F4E-E0E9-4BA0-BE26-71F9F6F47A7C}"/>
              </a:ext>
            </a:extLst>
          </p:cNvPr>
          <p:cNvCxnSpPr>
            <a:stCxn id="29" idx="1"/>
          </p:cNvCxnSpPr>
          <p:nvPr/>
        </p:nvCxnSpPr>
        <p:spPr>
          <a:xfrm flipH="1" flipV="1">
            <a:off x="3184367" y="1291308"/>
            <a:ext cx="242468" cy="32563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725AE4D-2E2C-4582-8BE2-029316A6B34D}"/>
              </a:ext>
            </a:extLst>
          </p:cNvPr>
          <p:cNvCxnSpPr>
            <a:cxnSpLocks/>
            <a:stCxn id="22" idx="1"/>
          </p:cNvCxnSpPr>
          <p:nvPr/>
        </p:nvCxnSpPr>
        <p:spPr>
          <a:xfrm flipH="1" flipV="1">
            <a:off x="5090053" y="544747"/>
            <a:ext cx="234044" cy="40079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59267FB-7E2A-490F-9ECC-5409AF5303C7}"/>
              </a:ext>
            </a:extLst>
          </p:cNvPr>
          <p:cNvCxnSpPr>
            <a:cxnSpLocks/>
            <a:stCxn id="25" idx="0"/>
            <a:endCxn id="83" idx="2"/>
          </p:cNvCxnSpPr>
          <p:nvPr/>
        </p:nvCxnSpPr>
        <p:spPr>
          <a:xfrm flipV="1">
            <a:off x="8415320" y="514323"/>
            <a:ext cx="2" cy="15938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2134BF1-5CDA-4E6D-805A-C45AFBC6A673}"/>
              </a:ext>
            </a:extLst>
          </p:cNvPr>
          <p:cNvCxnSpPr>
            <a:cxnSpLocks/>
            <a:endCxn id="96" idx="2"/>
          </p:cNvCxnSpPr>
          <p:nvPr/>
        </p:nvCxnSpPr>
        <p:spPr>
          <a:xfrm flipV="1">
            <a:off x="11271634" y="1255898"/>
            <a:ext cx="23920" cy="39497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8C0E46F-B36D-4E6C-867E-10677361575E}"/>
              </a:ext>
            </a:extLst>
          </p:cNvPr>
          <p:cNvCxnSpPr>
            <a:cxnSpLocks/>
            <a:stCxn id="97" idx="0"/>
            <a:endCxn id="27" idx="4"/>
          </p:cNvCxnSpPr>
          <p:nvPr/>
        </p:nvCxnSpPr>
        <p:spPr>
          <a:xfrm flipH="1" flipV="1">
            <a:off x="8359598" y="5721531"/>
            <a:ext cx="8218" cy="51098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19DB0D5-5CB9-4D78-828E-D6CEECD7948A}"/>
              </a:ext>
            </a:extLst>
          </p:cNvPr>
          <p:cNvCxnSpPr>
            <a:cxnSpLocks/>
            <a:stCxn id="114" idx="3"/>
          </p:cNvCxnSpPr>
          <p:nvPr/>
        </p:nvCxnSpPr>
        <p:spPr>
          <a:xfrm flipV="1">
            <a:off x="2730985" y="5787346"/>
            <a:ext cx="852755" cy="25066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415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32" name="Slide Zoom 31">
                <a:extLst>
                  <a:ext uri="{FF2B5EF4-FFF2-40B4-BE49-F238E27FC236}">
                    <a16:creationId xmlns:a16="http://schemas.microsoft.com/office/drawing/2014/main" id="{52A08909-AC89-44BE-BB2D-B22C987C374B}"/>
                  </a:ext>
                </a:extLst>
              </p:cNvPr>
              <p:cNvGraphicFramePr>
                <a:graphicFrameLocks noChangeAspect="1"/>
              </p:cNvGraphicFramePr>
              <p:nvPr>
                <p:extLst>
                  <p:ext uri="{D42A27DB-BD31-4B8C-83A1-F6EECF244321}">
                    <p14:modId xmlns:p14="http://schemas.microsoft.com/office/powerpoint/2010/main" val="1350971777"/>
                  </p:ext>
                </p:extLst>
              </p:nvPr>
            </p:nvGraphicFramePr>
            <p:xfrm>
              <a:off x="479721" y="3729414"/>
              <a:ext cx="3578462" cy="2958046"/>
            </p:xfrm>
            <a:graphic>
              <a:graphicData uri="http://schemas.microsoft.com/office/powerpoint/2016/slidezoom">
                <pslz:sldZm>
                  <pslz:sldZmObj sldId="276" cId="725622940">
                    <pslz:zmPr id="{CD9ACDE6-7509-41F1-A1D9-976CFEDDE5A4}"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3578462" cy="2958046"/>
                        </a:xfrm>
                        <a:prstGeom prst="rect">
                          <a:avLst/>
                        </a:prstGeom>
                        <a:ln>
                          <a:noFill/>
                        </a:ln>
                      </p166:spPr>
                    </pslz:zmPr>
                  </pslz:sldZmObj>
                </pslz:sldZm>
              </a:graphicData>
            </a:graphic>
          </p:graphicFrame>
        </mc:Choice>
        <mc:Fallback>
          <p:pic>
            <p:nvPicPr>
              <p:cNvPr id="32" name="Slide Zoom 31">
                <a:hlinkClick r:id="rId3" action="ppaction://hlinksldjump"/>
                <a:extLst>
                  <a:ext uri="{FF2B5EF4-FFF2-40B4-BE49-F238E27FC236}">
                    <a16:creationId xmlns:a16="http://schemas.microsoft.com/office/drawing/2014/main" id="{52A08909-AC89-44BE-BB2D-B22C987C374B}"/>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479721" y="3729414"/>
                <a:ext cx="3578462" cy="2958046"/>
              </a:xfrm>
              <a:prstGeom prst="rect">
                <a:avLst/>
              </a:prstGeom>
              <a:ln>
                <a:noFill/>
              </a:ln>
            </p:spPr>
          </p:pic>
        </mc:Fallback>
      </mc:AlternateContent>
      <mc:AlternateContent xmlns:mc="http://schemas.openxmlformats.org/markup-compatibility/2006">
        <mc:Choice xmlns:pslz="http://schemas.microsoft.com/office/powerpoint/2016/slidezoom" Requires="pslz">
          <p:graphicFrame>
            <p:nvGraphicFramePr>
              <p:cNvPr id="30" name="Slide Zoom 29">
                <a:extLst>
                  <a:ext uri="{FF2B5EF4-FFF2-40B4-BE49-F238E27FC236}">
                    <a16:creationId xmlns:a16="http://schemas.microsoft.com/office/drawing/2014/main" id="{19E70AFE-1952-4F38-A749-EE4856349955}"/>
                  </a:ext>
                </a:extLst>
              </p:cNvPr>
              <p:cNvGraphicFramePr>
                <a:graphicFrameLocks noChangeAspect="1"/>
              </p:cNvGraphicFramePr>
              <p:nvPr>
                <p:extLst>
                  <p:ext uri="{D42A27DB-BD31-4B8C-83A1-F6EECF244321}">
                    <p14:modId xmlns:p14="http://schemas.microsoft.com/office/powerpoint/2010/main" val="191101086"/>
                  </p:ext>
                </p:extLst>
              </p:nvPr>
            </p:nvGraphicFramePr>
            <p:xfrm>
              <a:off x="794661" y="124470"/>
              <a:ext cx="2948582" cy="2951344"/>
            </p:xfrm>
            <a:graphic>
              <a:graphicData uri="http://schemas.microsoft.com/office/powerpoint/2016/slidezoom">
                <pslz:sldZm>
                  <pslz:sldZmObj sldId="275" cId="1315649533">
                    <pslz:zmPr id="{71764D75-782F-4EC3-9E9F-EFC42958685B}"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948582" cy="2951344"/>
                        </a:xfrm>
                        <a:prstGeom prst="rect">
                          <a:avLst/>
                        </a:prstGeom>
                        <a:ln>
                          <a:noFill/>
                        </a:ln>
                      </p166:spPr>
                    </pslz:zmPr>
                  </pslz:sldZmObj>
                </pslz:sldZm>
              </a:graphicData>
            </a:graphic>
          </p:graphicFrame>
        </mc:Choice>
        <mc:Fallback>
          <p:pic>
            <p:nvPicPr>
              <p:cNvPr id="30" name="Slide Zoom 29">
                <a:hlinkClick r:id="rId5" action="ppaction://hlinksldjump"/>
                <a:extLst>
                  <a:ext uri="{FF2B5EF4-FFF2-40B4-BE49-F238E27FC236}">
                    <a16:creationId xmlns:a16="http://schemas.microsoft.com/office/drawing/2014/main" id="{19E70AFE-1952-4F38-A749-EE4856349955}"/>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794661" y="124470"/>
                <a:ext cx="2948582" cy="2951344"/>
              </a:xfrm>
              <a:prstGeom prst="rect">
                <a:avLst/>
              </a:prstGeom>
              <a:ln>
                <a:noFill/>
              </a:ln>
            </p:spPr>
          </p:pic>
        </mc:Fallback>
      </mc:AlternateContent>
      <p:grpSp>
        <p:nvGrpSpPr>
          <p:cNvPr id="2" name="Group 1">
            <a:extLst>
              <a:ext uri="{FF2B5EF4-FFF2-40B4-BE49-F238E27FC236}">
                <a16:creationId xmlns:a16="http://schemas.microsoft.com/office/drawing/2014/main" id="{60EDC3FE-8CAF-46B4-9EBD-3628B8D6F24A}"/>
              </a:ext>
            </a:extLst>
          </p:cNvPr>
          <p:cNvGrpSpPr/>
          <p:nvPr/>
        </p:nvGrpSpPr>
        <p:grpSpPr>
          <a:xfrm>
            <a:off x="5237619" y="128182"/>
            <a:ext cx="6601636" cy="6926037"/>
            <a:chOff x="4793056" y="3098921"/>
            <a:chExt cx="3147979" cy="3302669"/>
          </a:xfrm>
        </p:grpSpPr>
        <p:sp>
          <p:nvSpPr>
            <p:cNvPr id="3" name="Oval 2">
              <a:extLst>
                <a:ext uri="{FF2B5EF4-FFF2-40B4-BE49-F238E27FC236}">
                  <a16:creationId xmlns:a16="http://schemas.microsoft.com/office/drawing/2014/main" id="{97FE3DC9-3322-48AD-B681-D54A34311F17}"/>
                </a:ext>
              </a:extLst>
            </p:cNvPr>
            <p:cNvSpPr/>
            <p:nvPr/>
          </p:nvSpPr>
          <p:spPr>
            <a:xfrm>
              <a:off x="4793056" y="3098921"/>
              <a:ext cx="3147979" cy="3147979"/>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Presentation with bar chart with solid fill">
              <a:extLst>
                <a:ext uri="{FF2B5EF4-FFF2-40B4-BE49-F238E27FC236}">
                  <a16:creationId xmlns:a16="http://schemas.microsoft.com/office/drawing/2014/main" id="{B7853F0B-3CB6-4463-82D3-94D4F3EECD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06673" y="4080847"/>
              <a:ext cx="2320746" cy="2320743"/>
            </a:xfrm>
            <a:prstGeom prst="rect">
              <a:avLst/>
            </a:prstGeom>
          </p:spPr>
        </p:pic>
      </p:grpSp>
      <p:sp>
        <p:nvSpPr>
          <p:cNvPr id="5" name="TextBox 4">
            <a:extLst>
              <a:ext uri="{FF2B5EF4-FFF2-40B4-BE49-F238E27FC236}">
                <a16:creationId xmlns:a16="http://schemas.microsoft.com/office/drawing/2014/main" id="{689C22C8-9AFC-4D81-9194-FDAFED71F197}"/>
              </a:ext>
            </a:extLst>
          </p:cNvPr>
          <p:cNvSpPr txBox="1"/>
          <p:nvPr/>
        </p:nvSpPr>
        <p:spPr>
          <a:xfrm>
            <a:off x="6547821" y="762843"/>
            <a:ext cx="4424038" cy="1754326"/>
          </a:xfrm>
          <a:prstGeom prst="rect">
            <a:avLst/>
          </a:prstGeom>
          <a:noFill/>
        </p:spPr>
        <p:txBody>
          <a:bodyPr wrap="square" rtlCol="0">
            <a:spAutoFit/>
          </a:bodyPr>
          <a:lstStyle/>
          <a:p>
            <a:r>
              <a:rPr lang="en-US" sz="5400" spc="-150" dirty="0">
                <a:solidFill>
                  <a:schemeClr val="bg1"/>
                </a:solidFill>
                <a:latin typeface="Raleway Black" pitchFamily="2" charset="0"/>
              </a:rPr>
              <a:t>RESULTS &amp; DISCUSSION</a:t>
            </a:r>
          </a:p>
        </p:txBody>
      </p:sp>
      <p:cxnSp>
        <p:nvCxnSpPr>
          <p:cNvPr id="20" name="Straight Connector 19">
            <a:extLst>
              <a:ext uri="{FF2B5EF4-FFF2-40B4-BE49-F238E27FC236}">
                <a16:creationId xmlns:a16="http://schemas.microsoft.com/office/drawing/2014/main" id="{34278E10-4D76-4B38-9ACD-72FB770B4873}"/>
              </a:ext>
            </a:extLst>
          </p:cNvPr>
          <p:cNvCxnSpPr>
            <a:cxnSpLocks/>
          </p:cNvCxnSpPr>
          <p:nvPr/>
        </p:nvCxnSpPr>
        <p:spPr>
          <a:xfrm flipH="1" flipV="1">
            <a:off x="4058182" y="1776549"/>
            <a:ext cx="1410802" cy="410833"/>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1FBA70-4645-4EF7-AAD3-498B3EDFD742}"/>
              </a:ext>
            </a:extLst>
          </p:cNvPr>
          <p:cNvCxnSpPr>
            <a:cxnSpLocks/>
          </p:cNvCxnSpPr>
          <p:nvPr/>
        </p:nvCxnSpPr>
        <p:spPr>
          <a:xfrm flipH="1">
            <a:off x="4058182" y="4456046"/>
            <a:ext cx="1332426" cy="336893"/>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093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108" name="Slide Zoom 107">
                <a:extLst>
                  <a:ext uri="{FF2B5EF4-FFF2-40B4-BE49-F238E27FC236}">
                    <a16:creationId xmlns:a16="http://schemas.microsoft.com/office/drawing/2014/main" id="{356D8310-F0DE-4E59-9B2A-6F9E4339BD95}"/>
                  </a:ext>
                </a:extLst>
              </p:cNvPr>
              <p:cNvGraphicFramePr>
                <a:graphicFrameLocks noChangeAspect="1"/>
              </p:cNvGraphicFramePr>
              <p:nvPr>
                <p:extLst>
                  <p:ext uri="{D42A27DB-BD31-4B8C-83A1-F6EECF244321}">
                    <p14:modId xmlns:p14="http://schemas.microsoft.com/office/powerpoint/2010/main" val="761204817"/>
                  </p:ext>
                </p:extLst>
              </p:nvPr>
            </p:nvGraphicFramePr>
            <p:xfrm>
              <a:off x="2079732" y="1726618"/>
              <a:ext cx="2249472" cy="2213636"/>
            </p:xfrm>
            <a:graphic>
              <a:graphicData uri="http://schemas.microsoft.com/office/powerpoint/2016/slidezoom">
                <pslz:sldZm>
                  <pslz:sldZmObj sldId="281" cId="2920246941">
                    <pslz:zmPr id="{B962E71B-8E56-4F8C-B983-8DEC286AC898}"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249472" cy="2213636"/>
                        </a:xfrm>
                        <a:prstGeom prst="rect">
                          <a:avLst/>
                        </a:prstGeom>
                        <a:ln w="3175">
                          <a:noFill/>
                        </a:ln>
                      </p166:spPr>
                    </pslz:zmPr>
                  </pslz:sldZmObj>
                </pslz:sldZm>
              </a:graphicData>
            </a:graphic>
          </p:graphicFrame>
        </mc:Choice>
        <mc:Fallback>
          <p:pic>
            <p:nvPicPr>
              <p:cNvPr id="108" name="Slide Zoom 107">
                <a:hlinkClick r:id="rId4" action="ppaction://hlinksldjump"/>
                <a:extLst>
                  <a:ext uri="{FF2B5EF4-FFF2-40B4-BE49-F238E27FC236}">
                    <a16:creationId xmlns:a16="http://schemas.microsoft.com/office/drawing/2014/main" id="{356D8310-F0DE-4E59-9B2A-6F9E4339BD95}"/>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2079732" y="1726618"/>
                <a:ext cx="2249472" cy="2213636"/>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03" name="Slide Zoom 102">
                <a:extLst>
                  <a:ext uri="{FF2B5EF4-FFF2-40B4-BE49-F238E27FC236}">
                    <a16:creationId xmlns:a16="http://schemas.microsoft.com/office/drawing/2014/main" id="{C73F1C2B-7700-4181-8D1D-1736A02360A7}"/>
                  </a:ext>
                </a:extLst>
              </p:cNvPr>
              <p:cNvGraphicFramePr>
                <a:graphicFrameLocks noChangeAspect="1"/>
              </p:cNvGraphicFramePr>
              <p:nvPr>
                <p:extLst>
                  <p:ext uri="{D42A27DB-BD31-4B8C-83A1-F6EECF244321}">
                    <p14:modId xmlns:p14="http://schemas.microsoft.com/office/powerpoint/2010/main" val="2544718402"/>
                  </p:ext>
                </p:extLst>
              </p:nvPr>
            </p:nvGraphicFramePr>
            <p:xfrm>
              <a:off x="6653403" y="4379083"/>
              <a:ext cx="2147772" cy="2147772"/>
            </p:xfrm>
            <a:graphic>
              <a:graphicData uri="http://schemas.microsoft.com/office/powerpoint/2016/slidezoom">
                <pslz:sldZm>
                  <pslz:sldZmObj sldId="279" cId="1282913609">
                    <pslz:zmPr id="{231A934B-04A0-4BCE-843F-F4475538B366}"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147772" cy="2147772"/>
                        </a:xfrm>
                        <a:prstGeom prst="rect">
                          <a:avLst/>
                        </a:prstGeom>
                        <a:ln w="3175">
                          <a:noFill/>
                        </a:ln>
                      </p166:spPr>
                    </pslz:zmPr>
                  </pslz:sldZmObj>
                </pslz:sldZm>
              </a:graphicData>
            </a:graphic>
          </p:graphicFrame>
        </mc:Choice>
        <mc:Fallback>
          <p:pic>
            <p:nvPicPr>
              <p:cNvPr id="103" name="Slide Zoom 102">
                <a:hlinkClick r:id="rId6" action="ppaction://hlinksldjump"/>
                <a:extLst>
                  <a:ext uri="{FF2B5EF4-FFF2-40B4-BE49-F238E27FC236}">
                    <a16:creationId xmlns:a16="http://schemas.microsoft.com/office/drawing/2014/main" id="{C73F1C2B-7700-4181-8D1D-1736A02360A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6653403" y="4379083"/>
                <a:ext cx="2147772" cy="2147772"/>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06" name="Slide Zoom 105">
                <a:extLst>
                  <a:ext uri="{FF2B5EF4-FFF2-40B4-BE49-F238E27FC236}">
                    <a16:creationId xmlns:a16="http://schemas.microsoft.com/office/drawing/2014/main" id="{630A937F-49D7-4B68-B77E-C7ADC397B035}"/>
                  </a:ext>
                </a:extLst>
              </p:cNvPr>
              <p:cNvGraphicFramePr>
                <a:graphicFrameLocks noChangeAspect="1"/>
              </p:cNvGraphicFramePr>
              <p:nvPr>
                <p:extLst>
                  <p:ext uri="{D42A27DB-BD31-4B8C-83A1-F6EECF244321}">
                    <p14:modId xmlns:p14="http://schemas.microsoft.com/office/powerpoint/2010/main" val="4028142440"/>
                  </p:ext>
                </p:extLst>
              </p:nvPr>
            </p:nvGraphicFramePr>
            <p:xfrm>
              <a:off x="2965866" y="4464319"/>
              <a:ext cx="2110868" cy="2158184"/>
            </p:xfrm>
            <a:graphic>
              <a:graphicData uri="http://schemas.microsoft.com/office/powerpoint/2016/slidezoom">
                <pslz:sldZm>
                  <pslz:sldZmObj sldId="280" cId="4197163698">
                    <pslz:zmPr id="{1D1AFC2F-B4B1-4AC3-B651-9B86F6B5AC26}"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110868" cy="2158184"/>
                        </a:xfrm>
                        <a:prstGeom prst="rect">
                          <a:avLst/>
                        </a:prstGeom>
                        <a:ln>
                          <a:noFill/>
                        </a:ln>
                      </p166:spPr>
                    </pslz:zmPr>
                  </pslz:sldZmObj>
                </pslz:sldZm>
              </a:graphicData>
            </a:graphic>
          </p:graphicFrame>
        </mc:Choice>
        <mc:Fallback>
          <p:pic>
            <p:nvPicPr>
              <p:cNvPr id="106" name="Slide Zoom 105">
                <a:hlinkClick r:id="rId8" action="ppaction://hlinksldjump"/>
                <a:extLst>
                  <a:ext uri="{FF2B5EF4-FFF2-40B4-BE49-F238E27FC236}">
                    <a16:creationId xmlns:a16="http://schemas.microsoft.com/office/drawing/2014/main" id="{630A937F-49D7-4B68-B77E-C7ADC397B035}"/>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2965866" y="4464319"/>
                <a:ext cx="2110868" cy="2158184"/>
              </a:xfrm>
              <a:prstGeom prst="rect">
                <a:avLst/>
              </a:prstGeom>
              <a:ln>
                <a:noFill/>
              </a:ln>
            </p:spPr>
          </p:pic>
        </mc:Fallback>
      </mc:AlternateContent>
      <mc:AlternateContent xmlns:mc="http://schemas.openxmlformats.org/markup-compatibility/2006">
        <mc:Choice xmlns:pslz="http://schemas.microsoft.com/office/powerpoint/2016/slidezoom" Requires="pslz">
          <p:graphicFrame>
            <p:nvGraphicFramePr>
              <p:cNvPr id="101" name="Slide Zoom 100">
                <a:extLst>
                  <a:ext uri="{FF2B5EF4-FFF2-40B4-BE49-F238E27FC236}">
                    <a16:creationId xmlns:a16="http://schemas.microsoft.com/office/drawing/2014/main" id="{B503FEBD-3753-4AF0-8D59-DBC4CF7F599F}"/>
                  </a:ext>
                </a:extLst>
              </p:cNvPr>
              <p:cNvGraphicFramePr>
                <a:graphicFrameLocks noChangeAspect="1"/>
              </p:cNvGraphicFramePr>
              <p:nvPr>
                <p:extLst>
                  <p:ext uri="{D42A27DB-BD31-4B8C-83A1-F6EECF244321}">
                    <p14:modId xmlns:p14="http://schemas.microsoft.com/office/powerpoint/2010/main" val="2962999649"/>
                  </p:ext>
                </p:extLst>
              </p:nvPr>
            </p:nvGraphicFramePr>
            <p:xfrm>
              <a:off x="7187107" y="1665623"/>
              <a:ext cx="2211498" cy="2211498"/>
            </p:xfrm>
            <a:graphic>
              <a:graphicData uri="http://schemas.microsoft.com/office/powerpoint/2016/slidezoom">
                <pslz:sldZm>
                  <pslz:sldZmObj sldId="278" cId="326774722">
                    <pslz:zmPr id="{DCCE2524-95F6-4142-B813-47EAB95FB8FE}"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211498" cy="2211498"/>
                        </a:xfrm>
                        <a:prstGeom prst="rect">
                          <a:avLst/>
                        </a:prstGeom>
                        <a:ln w="3175">
                          <a:noFill/>
                        </a:ln>
                      </p166:spPr>
                    </pslz:zmPr>
                  </pslz:sldZmObj>
                </pslz:sldZm>
              </a:graphicData>
            </a:graphic>
          </p:graphicFrame>
        </mc:Choice>
        <mc:Fallback>
          <p:pic>
            <p:nvPicPr>
              <p:cNvPr id="101" name="Slide Zoom 100">
                <a:hlinkClick r:id="rId10" action="ppaction://hlinksldjump"/>
                <a:extLst>
                  <a:ext uri="{FF2B5EF4-FFF2-40B4-BE49-F238E27FC236}">
                    <a16:creationId xmlns:a16="http://schemas.microsoft.com/office/drawing/2014/main" id="{B503FEBD-3753-4AF0-8D59-DBC4CF7F599F}"/>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7187107" y="1665623"/>
                <a:ext cx="2211498" cy="2211498"/>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98" name="Slide Zoom 97">
                <a:extLst>
                  <a:ext uri="{FF2B5EF4-FFF2-40B4-BE49-F238E27FC236}">
                    <a16:creationId xmlns:a16="http://schemas.microsoft.com/office/drawing/2014/main" id="{C2863DFF-CA56-4556-AE33-2E0AD4263A27}"/>
                  </a:ext>
                </a:extLst>
              </p:cNvPr>
              <p:cNvGraphicFramePr>
                <a:graphicFrameLocks noChangeAspect="1"/>
              </p:cNvGraphicFramePr>
              <p:nvPr>
                <p:extLst>
                  <p:ext uri="{D42A27DB-BD31-4B8C-83A1-F6EECF244321}">
                    <p14:modId xmlns:p14="http://schemas.microsoft.com/office/powerpoint/2010/main" val="2346227450"/>
                  </p:ext>
                </p:extLst>
              </p:nvPr>
            </p:nvGraphicFramePr>
            <p:xfrm>
              <a:off x="4722665" y="235497"/>
              <a:ext cx="2193310" cy="2193310"/>
            </p:xfrm>
            <a:graphic>
              <a:graphicData uri="http://schemas.microsoft.com/office/powerpoint/2016/slidezoom">
                <pslz:sldZm>
                  <pslz:sldZmObj sldId="277" cId="3950086051">
                    <pslz:zmPr id="{D96787A3-0BDE-4D11-BA49-097AE1C7C19E}" imageType="cover" transitionDur="1000" showBg="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193310" cy="2193310"/>
                        </a:xfrm>
                        <a:prstGeom prst="rect">
                          <a:avLst/>
                        </a:prstGeom>
                        <a:ln>
                          <a:noFill/>
                        </a:ln>
                      </p166:spPr>
                    </pslz:zmPr>
                  </pslz:sldZmObj>
                </pslz:sldZm>
              </a:graphicData>
            </a:graphic>
          </p:graphicFrame>
        </mc:Choice>
        <mc:Fallback>
          <p:pic>
            <p:nvPicPr>
              <p:cNvPr id="98" name="Slide Zoom 97">
                <a:hlinkClick r:id="rId12" action="ppaction://hlinksldjump"/>
                <a:extLst>
                  <a:ext uri="{FF2B5EF4-FFF2-40B4-BE49-F238E27FC236}">
                    <a16:creationId xmlns:a16="http://schemas.microsoft.com/office/drawing/2014/main" id="{C2863DFF-CA56-4556-AE33-2E0AD4263A27}"/>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722665" y="235497"/>
                <a:ext cx="2193310" cy="2193310"/>
              </a:xfrm>
              <a:prstGeom prst="rect">
                <a:avLst/>
              </a:prstGeom>
              <a:ln>
                <a:noFill/>
              </a:ln>
            </p:spPr>
          </p:pic>
        </mc:Fallback>
      </mc:AlternateContent>
      <p:cxnSp>
        <p:nvCxnSpPr>
          <p:cNvPr id="3" name="Straight Connector 2">
            <a:extLst>
              <a:ext uri="{FF2B5EF4-FFF2-40B4-BE49-F238E27FC236}">
                <a16:creationId xmlns:a16="http://schemas.microsoft.com/office/drawing/2014/main" id="{9D77F899-5C89-456C-B98A-84DB39327995}"/>
              </a:ext>
            </a:extLst>
          </p:cNvPr>
          <p:cNvCxnSpPr>
            <a:cxnSpLocks/>
            <a:stCxn id="81" idx="0"/>
          </p:cNvCxnSpPr>
          <p:nvPr/>
        </p:nvCxnSpPr>
        <p:spPr>
          <a:xfrm flipH="1" flipV="1">
            <a:off x="5800876" y="2587428"/>
            <a:ext cx="3823" cy="246008"/>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4558F8-1223-4DBF-8B85-4818719234DF}"/>
              </a:ext>
            </a:extLst>
          </p:cNvPr>
          <p:cNvCxnSpPr>
            <a:cxnSpLocks/>
          </p:cNvCxnSpPr>
          <p:nvPr/>
        </p:nvCxnSpPr>
        <p:spPr>
          <a:xfrm flipV="1">
            <a:off x="6653403" y="3233901"/>
            <a:ext cx="350295" cy="128085"/>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617C591-1AA0-447F-B47A-1AD238F62CEE}"/>
              </a:ext>
            </a:extLst>
          </p:cNvPr>
          <p:cNvCxnSpPr>
            <a:cxnSpLocks/>
          </p:cNvCxnSpPr>
          <p:nvPr/>
        </p:nvCxnSpPr>
        <p:spPr>
          <a:xfrm>
            <a:off x="4598959" y="3233901"/>
            <a:ext cx="357518" cy="149887"/>
          </a:xfrm>
          <a:prstGeom prst="line">
            <a:avLst/>
          </a:prstGeom>
          <a:ln w="7620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2C07-6A3B-4BE1-8252-E0349DB0076D}"/>
              </a:ext>
            </a:extLst>
          </p:cNvPr>
          <p:cNvCxnSpPr>
            <a:cxnSpLocks/>
            <a:endCxn id="81" idx="3"/>
          </p:cNvCxnSpPr>
          <p:nvPr/>
        </p:nvCxnSpPr>
        <p:spPr>
          <a:xfrm flipV="1">
            <a:off x="4874853" y="4420782"/>
            <a:ext cx="272346" cy="193300"/>
          </a:xfrm>
          <a:prstGeom prst="line">
            <a:avLst/>
          </a:prstGeom>
          <a:ln w="7620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F9DB2E2-3D0B-4E8E-AD04-869CBCB593C2}"/>
              </a:ext>
            </a:extLst>
          </p:cNvPr>
          <p:cNvCxnSpPr>
            <a:cxnSpLocks/>
            <a:stCxn id="81" idx="5"/>
          </p:cNvCxnSpPr>
          <p:nvPr/>
        </p:nvCxnSpPr>
        <p:spPr>
          <a:xfrm>
            <a:off x="6462198" y="4420782"/>
            <a:ext cx="274320" cy="19330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9D80AE66-84BE-4DDF-B028-C00CF813061E}"/>
              </a:ext>
            </a:extLst>
          </p:cNvPr>
          <p:cNvGrpSpPr/>
          <p:nvPr/>
        </p:nvGrpSpPr>
        <p:grpSpPr>
          <a:xfrm>
            <a:off x="4874853" y="2833436"/>
            <a:ext cx="1859692" cy="1859692"/>
            <a:chOff x="1854460" y="82772"/>
            <a:chExt cx="2883748" cy="2883748"/>
          </a:xfrm>
        </p:grpSpPr>
        <p:grpSp>
          <p:nvGrpSpPr>
            <p:cNvPr id="79" name="Group 78">
              <a:extLst>
                <a:ext uri="{FF2B5EF4-FFF2-40B4-BE49-F238E27FC236}">
                  <a16:creationId xmlns:a16="http://schemas.microsoft.com/office/drawing/2014/main" id="{39A6B8A7-83FE-4992-9C03-F0F43C617F4A}"/>
                </a:ext>
              </a:extLst>
            </p:cNvPr>
            <p:cNvGrpSpPr/>
            <p:nvPr/>
          </p:nvGrpSpPr>
          <p:grpSpPr>
            <a:xfrm>
              <a:off x="1854460" y="82772"/>
              <a:ext cx="2883748" cy="2883748"/>
              <a:chOff x="9363099" y="-564419"/>
              <a:chExt cx="2537670" cy="2537670"/>
            </a:xfrm>
          </p:grpSpPr>
          <p:sp>
            <p:nvSpPr>
              <p:cNvPr id="81" name="Oval 80">
                <a:extLst>
                  <a:ext uri="{FF2B5EF4-FFF2-40B4-BE49-F238E27FC236}">
                    <a16:creationId xmlns:a16="http://schemas.microsoft.com/office/drawing/2014/main" id="{17DA0085-A79B-47F2-9170-1DCE82DB5CFB}"/>
                  </a:ext>
                </a:extLst>
              </p:cNvPr>
              <p:cNvSpPr/>
              <p:nvPr/>
            </p:nvSpPr>
            <p:spPr>
              <a:xfrm>
                <a:off x="9363099" y="-564419"/>
                <a:ext cx="2537670" cy="2537670"/>
              </a:xfrm>
              <a:prstGeom prst="ellipse">
                <a:avLst/>
              </a:prstGeom>
              <a:solidFill>
                <a:schemeClr val="accent2">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6783764D-77D8-43E1-A840-5C88B4D2A352}"/>
                  </a:ext>
                </a:extLst>
              </p:cNvPr>
              <p:cNvSpPr txBox="1"/>
              <p:nvPr/>
            </p:nvSpPr>
            <p:spPr>
              <a:xfrm>
                <a:off x="9429319" y="-59249"/>
                <a:ext cx="2394800" cy="797963"/>
              </a:xfrm>
              <a:prstGeom prst="rect">
                <a:avLst/>
              </a:prstGeom>
              <a:noFill/>
            </p:spPr>
            <p:txBody>
              <a:bodyPr wrap="square" rtlCol="0">
                <a:spAutoFit/>
              </a:bodyPr>
              <a:lstStyle/>
              <a:p>
                <a:pPr algn="ctr"/>
                <a:r>
                  <a:rPr lang="en-US" sz="1600" dirty="0">
                    <a:solidFill>
                      <a:schemeClr val="bg1"/>
                    </a:solidFill>
                    <a:latin typeface="Raleway Black" pitchFamily="2" charset="0"/>
                  </a:rPr>
                  <a:t>EXPERIMENTAL RESULTS</a:t>
                </a:r>
              </a:p>
            </p:txBody>
          </p:sp>
        </p:grpSp>
        <p:pic>
          <p:nvPicPr>
            <p:cNvPr id="80" name="Graphic 79" descr="Beaker with solid fill">
              <a:extLst>
                <a:ext uri="{FF2B5EF4-FFF2-40B4-BE49-F238E27FC236}">
                  <a16:creationId xmlns:a16="http://schemas.microsoft.com/office/drawing/2014/main" id="{5F6C267D-2594-4C90-914E-4BE80F9954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76538" y="1469485"/>
              <a:ext cx="1227736" cy="1227736"/>
            </a:xfrm>
            <a:prstGeom prst="rect">
              <a:avLst/>
            </a:prstGeom>
          </p:spPr>
        </p:pic>
      </p:grpSp>
    </p:spTree>
    <p:extLst>
      <p:ext uri="{BB962C8B-B14F-4D97-AF65-F5344CB8AC3E}">
        <p14:creationId xmlns:p14="http://schemas.microsoft.com/office/powerpoint/2010/main" val="1315649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102" name="Slide Zoom 101">
                <a:extLst>
                  <a:ext uri="{FF2B5EF4-FFF2-40B4-BE49-F238E27FC236}">
                    <a16:creationId xmlns:a16="http://schemas.microsoft.com/office/drawing/2014/main" id="{D058697C-B95A-4DA7-AF20-297941DFD485}"/>
                  </a:ext>
                </a:extLst>
              </p:cNvPr>
              <p:cNvGraphicFramePr>
                <a:graphicFrameLocks noChangeAspect="1"/>
              </p:cNvGraphicFramePr>
              <p:nvPr>
                <p:extLst>
                  <p:ext uri="{D42A27DB-BD31-4B8C-83A1-F6EECF244321}">
                    <p14:modId xmlns:p14="http://schemas.microsoft.com/office/powerpoint/2010/main" val="2192572138"/>
                  </p:ext>
                </p:extLst>
              </p:nvPr>
            </p:nvGraphicFramePr>
            <p:xfrm>
              <a:off x="8977841" y="1113392"/>
              <a:ext cx="2147774" cy="2147774"/>
            </p:xfrm>
            <a:graphic>
              <a:graphicData uri="http://schemas.microsoft.com/office/powerpoint/2016/slidezoom">
                <pslz:sldZm>
                  <pslz:sldZmObj sldId="284" cId="856371134">
                    <pslz:zmPr id="{35AC7DE3-27F2-49CC-965F-4ABB2407F22C}"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147774" cy="2147774"/>
                        </a:xfrm>
                        <a:prstGeom prst="rect">
                          <a:avLst/>
                        </a:prstGeom>
                        <a:ln>
                          <a:noFill/>
                        </a:ln>
                      </p166:spPr>
                    </pslz:zmPr>
                  </pslz:sldZmObj>
                </pslz:sldZm>
              </a:graphicData>
            </a:graphic>
          </p:graphicFrame>
        </mc:Choice>
        <mc:Fallback>
          <p:pic>
            <p:nvPicPr>
              <p:cNvPr id="102" name="Slide Zoom 101">
                <a:hlinkClick r:id="rId4" action="ppaction://hlinksldjump"/>
                <a:extLst>
                  <a:ext uri="{FF2B5EF4-FFF2-40B4-BE49-F238E27FC236}">
                    <a16:creationId xmlns:a16="http://schemas.microsoft.com/office/drawing/2014/main" id="{D058697C-B95A-4DA7-AF20-297941DFD485}"/>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8977841" y="1113392"/>
                <a:ext cx="2147774" cy="2147774"/>
              </a:xfrm>
              <a:prstGeom prst="rect">
                <a:avLst/>
              </a:prstGeom>
              <a:ln>
                <a:noFill/>
              </a:ln>
            </p:spPr>
          </p:pic>
        </mc:Fallback>
      </mc:AlternateContent>
      <mc:AlternateContent xmlns:mc="http://schemas.openxmlformats.org/markup-compatibility/2006">
        <mc:Choice xmlns:pslz="http://schemas.microsoft.com/office/powerpoint/2016/slidezoom" Requires="pslz">
          <p:graphicFrame>
            <p:nvGraphicFramePr>
              <p:cNvPr id="100" name="Slide Zoom 99">
                <a:extLst>
                  <a:ext uri="{FF2B5EF4-FFF2-40B4-BE49-F238E27FC236}">
                    <a16:creationId xmlns:a16="http://schemas.microsoft.com/office/drawing/2014/main" id="{6A53B4A7-F668-4C0E-B104-C395E8EC77E7}"/>
                  </a:ext>
                </a:extLst>
              </p:cNvPr>
              <p:cNvGraphicFramePr>
                <a:graphicFrameLocks noChangeAspect="1"/>
              </p:cNvGraphicFramePr>
              <p:nvPr>
                <p:extLst>
                  <p:ext uri="{D42A27DB-BD31-4B8C-83A1-F6EECF244321}">
                    <p14:modId xmlns:p14="http://schemas.microsoft.com/office/powerpoint/2010/main" val="1549581634"/>
                  </p:ext>
                </p:extLst>
              </p:nvPr>
            </p:nvGraphicFramePr>
            <p:xfrm>
              <a:off x="4954900" y="107335"/>
              <a:ext cx="2147774" cy="2147774"/>
            </p:xfrm>
            <a:graphic>
              <a:graphicData uri="http://schemas.microsoft.com/office/powerpoint/2016/slidezoom">
                <pslz:sldZm>
                  <pslz:sldZmObj sldId="283" cId="296300688">
                    <pslz:zmPr id="{BED1A1E4-E7A8-435E-909C-8D37386DB82C}"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147774" cy="2147774"/>
                        </a:xfrm>
                        <a:prstGeom prst="rect">
                          <a:avLst/>
                        </a:prstGeom>
                        <a:ln>
                          <a:noFill/>
                        </a:ln>
                      </p166:spPr>
                    </pslz:zmPr>
                  </pslz:sldZmObj>
                </pslz:sldZm>
              </a:graphicData>
            </a:graphic>
          </p:graphicFrame>
        </mc:Choice>
        <mc:Fallback>
          <p:pic>
            <p:nvPicPr>
              <p:cNvPr id="100" name="Slide Zoom 99">
                <a:hlinkClick r:id="rId6" action="ppaction://hlinksldjump"/>
                <a:extLst>
                  <a:ext uri="{FF2B5EF4-FFF2-40B4-BE49-F238E27FC236}">
                    <a16:creationId xmlns:a16="http://schemas.microsoft.com/office/drawing/2014/main" id="{6A53B4A7-F668-4C0E-B104-C395E8EC77E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954900" y="107335"/>
                <a:ext cx="2147774" cy="2147774"/>
              </a:xfrm>
              <a:prstGeom prst="rect">
                <a:avLst/>
              </a:prstGeom>
              <a:ln>
                <a:noFill/>
              </a:ln>
            </p:spPr>
          </p:pic>
        </mc:Fallback>
      </mc:AlternateContent>
      <mc:AlternateContent xmlns:mc="http://schemas.openxmlformats.org/markup-compatibility/2006">
        <mc:Choice xmlns:pslz="http://schemas.microsoft.com/office/powerpoint/2016/slidezoom" Requires="pslz">
          <p:graphicFrame>
            <p:nvGraphicFramePr>
              <p:cNvPr id="98" name="Slide Zoom 97">
                <a:extLst>
                  <a:ext uri="{FF2B5EF4-FFF2-40B4-BE49-F238E27FC236}">
                    <a16:creationId xmlns:a16="http://schemas.microsoft.com/office/drawing/2014/main" id="{73F03ED1-076F-4AAA-9588-AB7DABBD7C40}"/>
                  </a:ext>
                </a:extLst>
              </p:cNvPr>
              <p:cNvGraphicFramePr>
                <a:graphicFrameLocks noChangeAspect="1"/>
              </p:cNvGraphicFramePr>
              <p:nvPr>
                <p:extLst>
                  <p:ext uri="{D42A27DB-BD31-4B8C-83A1-F6EECF244321}">
                    <p14:modId xmlns:p14="http://schemas.microsoft.com/office/powerpoint/2010/main" val="1689700021"/>
                  </p:ext>
                </p:extLst>
              </p:nvPr>
            </p:nvGraphicFramePr>
            <p:xfrm>
              <a:off x="1055551" y="1011115"/>
              <a:ext cx="2152712" cy="2152712"/>
            </p:xfrm>
            <a:graphic>
              <a:graphicData uri="http://schemas.microsoft.com/office/powerpoint/2016/slidezoom">
                <pslz:sldZm>
                  <pslz:sldZmObj sldId="282" cId="3503943041">
                    <pslz:zmPr id="{E1DD3241-2105-4049-8F4A-D72916BE759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152712" cy="2152712"/>
                        </a:xfrm>
                        <a:prstGeom prst="rect">
                          <a:avLst/>
                        </a:prstGeom>
                      </p166:spPr>
                    </pslz:zmPr>
                  </pslz:sldZmObj>
                </pslz:sldZm>
              </a:graphicData>
            </a:graphic>
          </p:graphicFrame>
        </mc:Choice>
        <mc:Fallback>
          <p:pic>
            <p:nvPicPr>
              <p:cNvPr id="98" name="Slide Zoom 97">
                <a:hlinkClick r:id="rId8" action="ppaction://hlinksldjump"/>
                <a:extLst>
                  <a:ext uri="{FF2B5EF4-FFF2-40B4-BE49-F238E27FC236}">
                    <a16:creationId xmlns:a16="http://schemas.microsoft.com/office/drawing/2014/main" id="{73F03ED1-076F-4AAA-9588-AB7DABBD7C40}"/>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1055551" y="1011115"/>
                <a:ext cx="2152712" cy="2152712"/>
              </a:xfrm>
              <a:prstGeom prst="rect">
                <a:avLst/>
              </a:prstGeom>
            </p:spPr>
          </p:pic>
        </mc:Fallback>
      </mc:AlternateContent>
      <p:grpSp>
        <p:nvGrpSpPr>
          <p:cNvPr id="2" name="Group 1">
            <a:extLst>
              <a:ext uri="{FF2B5EF4-FFF2-40B4-BE49-F238E27FC236}">
                <a16:creationId xmlns:a16="http://schemas.microsoft.com/office/drawing/2014/main" id="{F2D83CB1-57AA-4BB2-850B-212E7C4E70F3}"/>
              </a:ext>
            </a:extLst>
          </p:cNvPr>
          <p:cNvGrpSpPr/>
          <p:nvPr/>
        </p:nvGrpSpPr>
        <p:grpSpPr>
          <a:xfrm>
            <a:off x="4161453" y="3000331"/>
            <a:ext cx="3750334" cy="3750334"/>
            <a:chOff x="5004913" y="284429"/>
            <a:chExt cx="2147774" cy="2147774"/>
          </a:xfrm>
        </p:grpSpPr>
        <p:grpSp>
          <p:nvGrpSpPr>
            <p:cNvPr id="3" name="Group 2">
              <a:extLst>
                <a:ext uri="{FF2B5EF4-FFF2-40B4-BE49-F238E27FC236}">
                  <a16:creationId xmlns:a16="http://schemas.microsoft.com/office/drawing/2014/main" id="{DC20446B-6ECB-4FB8-98C1-B9BCE89DBDDB}"/>
                </a:ext>
              </a:extLst>
            </p:cNvPr>
            <p:cNvGrpSpPr/>
            <p:nvPr/>
          </p:nvGrpSpPr>
          <p:grpSpPr>
            <a:xfrm>
              <a:off x="5004913" y="284429"/>
              <a:ext cx="2147774" cy="2147774"/>
              <a:chOff x="9363102" y="2160165"/>
              <a:chExt cx="2537670" cy="2537670"/>
            </a:xfrm>
          </p:grpSpPr>
          <p:sp>
            <p:nvSpPr>
              <p:cNvPr id="5" name="Oval 4">
                <a:extLst>
                  <a:ext uri="{FF2B5EF4-FFF2-40B4-BE49-F238E27FC236}">
                    <a16:creationId xmlns:a16="http://schemas.microsoft.com/office/drawing/2014/main" id="{5EB08A4A-3DEF-4D09-846E-BD9D410B0F4F}"/>
                  </a:ext>
                </a:extLst>
              </p:cNvPr>
              <p:cNvSpPr/>
              <p:nvPr/>
            </p:nvSpPr>
            <p:spPr>
              <a:xfrm>
                <a:off x="9363102" y="2160165"/>
                <a:ext cx="2537670" cy="2537670"/>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3667B74-86E9-4516-8D9D-E0D558D0299B}"/>
                  </a:ext>
                </a:extLst>
              </p:cNvPr>
              <p:cNvSpPr txBox="1"/>
              <p:nvPr/>
            </p:nvSpPr>
            <p:spPr>
              <a:xfrm>
                <a:off x="9517203" y="3159172"/>
                <a:ext cx="2218868" cy="937159"/>
              </a:xfrm>
              <a:prstGeom prst="rect">
                <a:avLst/>
              </a:prstGeom>
              <a:noFill/>
            </p:spPr>
            <p:txBody>
              <a:bodyPr wrap="square" rtlCol="0">
                <a:spAutoFit/>
              </a:bodyPr>
              <a:lstStyle/>
              <a:p>
                <a:pPr algn="ctr"/>
                <a:r>
                  <a:rPr lang="en-US" sz="2800" dirty="0">
                    <a:solidFill>
                      <a:schemeClr val="bg1"/>
                    </a:solidFill>
                    <a:latin typeface="Raleway Black" pitchFamily="2" charset="0"/>
                  </a:rPr>
                  <a:t>Performance Testing of Sensorized PSA</a:t>
                </a:r>
              </a:p>
            </p:txBody>
          </p:sp>
        </p:grpSp>
        <p:pic>
          <p:nvPicPr>
            <p:cNvPr id="4" name="Graphic 3" descr="Badge 1 with solid fill">
              <a:extLst>
                <a:ext uri="{FF2B5EF4-FFF2-40B4-BE49-F238E27FC236}">
                  <a16:creationId xmlns:a16="http://schemas.microsoft.com/office/drawing/2014/main" id="{A8C50549-D15F-43D6-9474-DD1C566C44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42932" y="311245"/>
              <a:ext cx="862765" cy="862765"/>
            </a:xfrm>
            <a:prstGeom prst="rect">
              <a:avLst/>
            </a:prstGeom>
          </p:spPr>
        </p:pic>
      </p:grpSp>
      <p:cxnSp>
        <p:nvCxnSpPr>
          <p:cNvPr id="79" name="Straight Connector 78">
            <a:extLst>
              <a:ext uri="{FF2B5EF4-FFF2-40B4-BE49-F238E27FC236}">
                <a16:creationId xmlns:a16="http://schemas.microsoft.com/office/drawing/2014/main" id="{4E359225-375F-4E4A-8FE5-C1DDA888D11C}"/>
              </a:ext>
            </a:extLst>
          </p:cNvPr>
          <p:cNvCxnSpPr>
            <a:cxnSpLocks/>
            <a:stCxn id="5" idx="2"/>
          </p:cNvCxnSpPr>
          <p:nvPr/>
        </p:nvCxnSpPr>
        <p:spPr>
          <a:xfrm flipH="1" flipV="1">
            <a:off x="2246811" y="3429000"/>
            <a:ext cx="1914642" cy="1446498"/>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D0882A3-F445-4374-AC6F-08EB01BF8C47}"/>
              </a:ext>
            </a:extLst>
          </p:cNvPr>
          <p:cNvCxnSpPr>
            <a:cxnSpLocks/>
            <a:endCxn id="5" idx="6"/>
          </p:cNvCxnSpPr>
          <p:nvPr/>
        </p:nvCxnSpPr>
        <p:spPr>
          <a:xfrm flipH="1">
            <a:off x="7911787" y="3527359"/>
            <a:ext cx="2033402" cy="1348139"/>
          </a:xfrm>
          <a:prstGeom prst="line">
            <a:avLst/>
          </a:prstGeom>
          <a:ln w="7620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CA9F82C-1CA0-4A31-BD69-D306BE07D4E1}"/>
              </a:ext>
            </a:extLst>
          </p:cNvPr>
          <p:cNvCxnSpPr>
            <a:cxnSpLocks/>
            <a:endCxn id="5" idx="0"/>
          </p:cNvCxnSpPr>
          <p:nvPr/>
        </p:nvCxnSpPr>
        <p:spPr>
          <a:xfrm>
            <a:off x="6028787" y="2503775"/>
            <a:ext cx="7833" cy="496556"/>
          </a:xfrm>
          <a:prstGeom prst="line">
            <a:avLst/>
          </a:prstGeom>
          <a:ln w="76200">
            <a:solidFill>
              <a:schemeClr val="bg1"/>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086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F658C39-77D1-41D6-A405-952B29204583}"/>
              </a:ext>
            </a:extLst>
          </p:cNvPr>
          <p:cNvGrpSpPr/>
          <p:nvPr/>
        </p:nvGrpSpPr>
        <p:grpSpPr>
          <a:xfrm>
            <a:off x="3067126" y="212437"/>
            <a:ext cx="2864168" cy="2864168"/>
            <a:chOff x="4410336" y="669449"/>
            <a:chExt cx="3371328" cy="3371328"/>
          </a:xfrm>
        </p:grpSpPr>
        <p:sp>
          <p:nvSpPr>
            <p:cNvPr id="3" name="Oval 2">
              <a:extLst>
                <a:ext uri="{FF2B5EF4-FFF2-40B4-BE49-F238E27FC236}">
                  <a16:creationId xmlns:a16="http://schemas.microsoft.com/office/drawing/2014/main" id="{3E1BC84E-0724-4BF3-AEE4-E6020EACE98B}"/>
                </a:ext>
              </a:extLst>
            </p:cNvPr>
            <p:cNvSpPr/>
            <p:nvPr/>
          </p:nvSpPr>
          <p:spPr>
            <a:xfrm>
              <a:off x="4410336" y="669449"/>
              <a:ext cx="3371328" cy="337132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shot of a computer screen&#10;&#10;Description automatically generated with medium confidence">
              <a:extLst>
                <a:ext uri="{FF2B5EF4-FFF2-40B4-BE49-F238E27FC236}">
                  <a16:creationId xmlns:a16="http://schemas.microsoft.com/office/drawing/2014/main" id="{E57A61E3-FC4F-4DFD-852B-1502BFAB6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005" y="1219200"/>
              <a:ext cx="2595990" cy="2002434"/>
            </a:xfrm>
            <a:prstGeom prst="rect">
              <a:avLst/>
            </a:prstGeom>
          </p:spPr>
        </p:pic>
      </p:grpSp>
      <p:grpSp>
        <p:nvGrpSpPr>
          <p:cNvPr id="5" name="Group 4">
            <a:extLst>
              <a:ext uri="{FF2B5EF4-FFF2-40B4-BE49-F238E27FC236}">
                <a16:creationId xmlns:a16="http://schemas.microsoft.com/office/drawing/2014/main" id="{564C66BE-1E32-4A35-BF8A-9B508E6C0B15}"/>
              </a:ext>
            </a:extLst>
          </p:cNvPr>
          <p:cNvGrpSpPr/>
          <p:nvPr/>
        </p:nvGrpSpPr>
        <p:grpSpPr>
          <a:xfrm>
            <a:off x="6304354" y="212437"/>
            <a:ext cx="2864168" cy="2864168"/>
            <a:chOff x="7321175" y="840876"/>
            <a:chExt cx="2147774" cy="2147774"/>
          </a:xfrm>
        </p:grpSpPr>
        <p:sp>
          <p:nvSpPr>
            <p:cNvPr id="6" name="Oval 5">
              <a:extLst>
                <a:ext uri="{FF2B5EF4-FFF2-40B4-BE49-F238E27FC236}">
                  <a16:creationId xmlns:a16="http://schemas.microsoft.com/office/drawing/2014/main" id="{6B6495A5-4AE3-496A-8F15-85C025E729B9}"/>
                </a:ext>
              </a:extLst>
            </p:cNvPr>
            <p:cNvSpPr/>
            <p:nvPr/>
          </p:nvSpPr>
          <p:spPr>
            <a:xfrm>
              <a:off x="7321175" y="840876"/>
              <a:ext cx="2147774" cy="2147774"/>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text, monitor&#10;&#10;Description automatically generated">
              <a:extLst>
                <a:ext uri="{FF2B5EF4-FFF2-40B4-BE49-F238E27FC236}">
                  <a16:creationId xmlns:a16="http://schemas.microsoft.com/office/drawing/2014/main" id="{9CE14819-5411-4D7B-9CF5-D22BD07D46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3269" y="1209687"/>
              <a:ext cx="1647944" cy="1257111"/>
            </a:xfrm>
            <a:prstGeom prst="rect">
              <a:avLst/>
            </a:prstGeom>
          </p:spPr>
        </p:pic>
      </p:grpSp>
      <p:grpSp>
        <p:nvGrpSpPr>
          <p:cNvPr id="8" name="Group 7">
            <a:extLst>
              <a:ext uri="{FF2B5EF4-FFF2-40B4-BE49-F238E27FC236}">
                <a16:creationId xmlns:a16="http://schemas.microsoft.com/office/drawing/2014/main" id="{273E5CBB-BBED-4DA9-90B8-F06FD4EBCA9C}"/>
              </a:ext>
            </a:extLst>
          </p:cNvPr>
          <p:cNvGrpSpPr/>
          <p:nvPr/>
        </p:nvGrpSpPr>
        <p:grpSpPr>
          <a:xfrm>
            <a:off x="3014282" y="3763003"/>
            <a:ext cx="2882560" cy="2882560"/>
            <a:chOff x="4029334" y="3429000"/>
            <a:chExt cx="2147774" cy="2147774"/>
          </a:xfrm>
        </p:grpSpPr>
        <p:sp>
          <p:nvSpPr>
            <p:cNvPr id="9" name="Oval 8">
              <a:extLst>
                <a:ext uri="{FF2B5EF4-FFF2-40B4-BE49-F238E27FC236}">
                  <a16:creationId xmlns:a16="http://schemas.microsoft.com/office/drawing/2014/main" id="{BC124F8B-C932-4DF2-AA25-C072578AC9BD}"/>
                </a:ext>
              </a:extLst>
            </p:cNvPr>
            <p:cNvSpPr/>
            <p:nvPr/>
          </p:nvSpPr>
          <p:spPr>
            <a:xfrm>
              <a:off x="4029334" y="3429000"/>
              <a:ext cx="2147774" cy="2147774"/>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Chart&#10;&#10;Description automatically generated with medium confidence">
              <a:extLst>
                <a:ext uri="{FF2B5EF4-FFF2-40B4-BE49-F238E27FC236}">
                  <a16:creationId xmlns:a16="http://schemas.microsoft.com/office/drawing/2014/main" id="{30B07743-4690-4A0E-A1A1-550E6022D9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3364" y="3731891"/>
              <a:ext cx="1838029" cy="1541993"/>
            </a:xfrm>
            <a:prstGeom prst="rect">
              <a:avLst/>
            </a:prstGeom>
          </p:spPr>
        </p:pic>
      </p:grpSp>
      <p:grpSp>
        <p:nvGrpSpPr>
          <p:cNvPr id="11" name="Group 10">
            <a:extLst>
              <a:ext uri="{FF2B5EF4-FFF2-40B4-BE49-F238E27FC236}">
                <a16:creationId xmlns:a16="http://schemas.microsoft.com/office/drawing/2014/main" id="{BB7112AA-6CBF-4F34-ADF0-770B9FFB76CA}"/>
              </a:ext>
            </a:extLst>
          </p:cNvPr>
          <p:cNvGrpSpPr/>
          <p:nvPr/>
        </p:nvGrpSpPr>
        <p:grpSpPr>
          <a:xfrm>
            <a:off x="6295158" y="3763003"/>
            <a:ext cx="2882560" cy="2882560"/>
            <a:chOff x="7356582" y="3185071"/>
            <a:chExt cx="2882560" cy="2882560"/>
          </a:xfrm>
        </p:grpSpPr>
        <p:sp>
          <p:nvSpPr>
            <p:cNvPr id="12" name="Oval 11">
              <a:extLst>
                <a:ext uri="{FF2B5EF4-FFF2-40B4-BE49-F238E27FC236}">
                  <a16:creationId xmlns:a16="http://schemas.microsoft.com/office/drawing/2014/main" id="{E756DDF9-5958-4A3A-AB35-C7F6881EF80E}"/>
                </a:ext>
              </a:extLst>
            </p:cNvPr>
            <p:cNvSpPr/>
            <p:nvPr/>
          </p:nvSpPr>
          <p:spPr>
            <a:xfrm>
              <a:off x="7356582" y="3185071"/>
              <a:ext cx="2882560" cy="2882560"/>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Histogram&#10;&#10;Description automatically generated">
              <a:extLst>
                <a:ext uri="{FF2B5EF4-FFF2-40B4-BE49-F238E27FC236}">
                  <a16:creationId xmlns:a16="http://schemas.microsoft.com/office/drawing/2014/main" id="{F9D7AAEA-749B-46A2-BE41-7A2AAC8E3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7366" y="3745685"/>
              <a:ext cx="2416173" cy="1984555"/>
            </a:xfrm>
            <a:prstGeom prst="rect">
              <a:avLst/>
            </a:prstGeom>
          </p:spPr>
        </p:pic>
      </p:grpSp>
      <p:grpSp>
        <p:nvGrpSpPr>
          <p:cNvPr id="14" name="Group 13">
            <a:extLst>
              <a:ext uri="{FF2B5EF4-FFF2-40B4-BE49-F238E27FC236}">
                <a16:creationId xmlns:a16="http://schemas.microsoft.com/office/drawing/2014/main" id="{2DBF155A-0CB7-4575-8C2F-D7A827C58FD0}"/>
              </a:ext>
            </a:extLst>
          </p:cNvPr>
          <p:cNvGrpSpPr/>
          <p:nvPr/>
        </p:nvGrpSpPr>
        <p:grpSpPr>
          <a:xfrm>
            <a:off x="312007" y="2363999"/>
            <a:ext cx="2147774" cy="2147774"/>
            <a:chOff x="1458718" y="312149"/>
            <a:chExt cx="2147774" cy="2147774"/>
          </a:xfrm>
        </p:grpSpPr>
        <p:grpSp>
          <p:nvGrpSpPr>
            <p:cNvPr id="15" name="Group 14">
              <a:extLst>
                <a:ext uri="{FF2B5EF4-FFF2-40B4-BE49-F238E27FC236}">
                  <a16:creationId xmlns:a16="http://schemas.microsoft.com/office/drawing/2014/main" id="{9D406286-1EAF-4604-B033-64911644EC2D}"/>
                </a:ext>
              </a:extLst>
            </p:cNvPr>
            <p:cNvGrpSpPr/>
            <p:nvPr/>
          </p:nvGrpSpPr>
          <p:grpSpPr>
            <a:xfrm>
              <a:off x="1458718" y="312149"/>
              <a:ext cx="2147774" cy="2147774"/>
              <a:chOff x="9363102" y="2160165"/>
              <a:chExt cx="2537670" cy="2537670"/>
            </a:xfrm>
          </p:grpSpPr>
          <p:sp>
            <p:nvSpPr>
              <p:cNvPr id="17" name="Oval 16">
                <a:extLst>
                  <a:ext uri="{FF2B5EF4-FFF2-40B4-BE49-F238E27FC236}">
                    <a16:creationId xmlns:a16="http://schemas.microsoft.com/office/drawing/2014/main" id="{678553D8-2477-46C4-89A6-A3CE54FC3595}"/>
                  </a:ext>
                </a:extLst>
              </p:cNvPr>
              <p:cNvSpPr/>
              <p:nvPr/>
            </p:nvSpPr>
            <p:spPr>
              <a:xfrm>
                <a:off x="9363102" y="2160165"/>
                <a:ext cx="2537670" cy="2537670"/>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210BCF1-AEEA-48AE-B131-7659B459E715}"/>
                  </a:ext>
                </a:extLst>
              </p:cNvPr>
              <p:cNvSpPr txBox="1"/>
              <p:nvPr/>
            </p:nvSpPr>
            <p:spPr>
              <a:xfrm>
                <a:off x="9522503" y="2592608"/>
                <a:ext cx="2218868" cy="836392"/>
              </a:xfrm>
              <a:prstGeom prst="rect">
                <a:avLst/>
              </a:prstGeom>
              <a:noFill/>
            </p:spPr>
            <p:txBody>
              <a:bodyPr wrap="square" rtlCol="0">
                <a:spAutoFit/>
              </a:bodyPr>
              <a:lstStyle/>
              <a:p>
                <a:pPr algn="ctr"/>
                <a:r>
                  <a:rPr lang="en-US" sz="2000" dirty="0">
                    <a:solidFill>
                      <a:schemeClr val="bg1"/>
                    </a:solidFill>
                    <a:latin typeface="Raleway Black" pitchFamily="2" charset="0"/>
                  </a:rPr>
                  <a:t>Simulation Comparison</a:t>
                </a:r>
              </a:p>
            </p:txBody>
          </p:sp>
        </p:grpSp>
        <p:pic>
          <p:nvPicPr>
            <p:cNvPr id="16" name="Graphic 15" descr="Computer with solid fill">
              <a:extLst>
                <a:ext uri="{FF2B5EF4-FFF2-40B4-BE49-F238E27FC236}">
                  <a16:creationId xmlns:a16="http://schemas.microsoft.com/office/drawing/2014/main" id="{83B64600-047C-4088-AAAF-8B234EF414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88986" y="1229098"/>
              <a:ext cx="1082300" cy="1082300"/>
            </a:xfrm>
            <a:prstGeom prst="rect">
              <a:avLst/>
            </a:prstGeom>
          </p:spPr>
        </p:pic>
      </p:grpSp>
      <p:sp>
        <p:nvSpPr>
          <p:cNvPr id="57" name="TextBox 56">
            <a:extLst>
              <a:ext uri="{FF2B5EF4-FFF2-40B4-BE49-F238E27FC236}">
                <a16:creationId xmlns:a16="http://schemas.microsoft.com/office/drawing/2014/main" id="{1F2F5BB4-C7C5-4A29-8916-72D3610DC386}"/>
              </a:ext>
            </a:extLst>
          </p:cNvPr>
          <p:cNvSpPr txBox="1"/>
          <p:nvPr/>
        </p:nvSpPr>
        <p:spPr>
          <a:xfrm>
            <a:off x="9431547" y="628858"/>
            <a:ext cx="2448446" cy="2031325"/>
          </a:xfrm>
          <a:prstGeom prst="rect">
            <a:avLst/>
          </a:prstGeom>
          <a:noFill/>
          <a:ln w="76200">
            <a:solidFill>
              <a:schemeClr val="bg1"/>
            </a:solidFill>
          </a:ln>
        </p:spPr>
        <p:txBody>
          <a:bodyPr wrap="square" rtlCol="0">
            <a:spAutoFit/>
          </a:bodyPr>
          <a:lstStyle/>
          <a:p>
            <a:r>
              <a:rPr lang="en-US" b="1" u="sng" dirty="0">
                <a:solidFill>
                  <a:schemeClr val="bg1"/>
                </a:solidFill>
                <a:latin typeface="Raleway" pitchFamily="2" charset="0"/>
              </a:rPr>
              <a:t>Simulation</a:t>
            </a:r>
            <a:r>
              <a:rPr lang="en-US" b="1" dirty="0">
                <a:solidFill>
                  <a:schemeClr val="bg1"/>
                </a:solidFill>
                <a:latin typeface="Raleway" pitchFamily="2" charset="0"/>
              </a:rPr>
              <a:t> </a:t>
            </a:r>
          </a:p>
          <a:p>
            <a:pPr marL="285750" indent="-285750">
              <a:buFont typeface="Arial" panose="020B0604020202020204" pitchFamily="34" charset="0"/>
              <a:buChar char="•"/>
            </a:pPr>
            <a:r>
              <a:rPr lang="en-US" b="1" dirty="0">
                <a:solidFill>
                  <a:srgbClr val="FFFF00"/>
                </a:solidFill>
                <a:latin typeface="Raleway" pitchFamily="2" charset="0"/>
              </a:rPr>
              <a:t>-2[nC]  Surface</a:t>
            </a:r>
          </a:p>
          <a:p>
            <a:pPr marL="285750" indent="-285750">
              <a:buFont typeface="Arial" panose="020B0604020202020204" pitchFamily="34" charset="0"/>
              <a:buChar char="•"/>
            </a:pPr>
            <a:r>
              <a:rPr lang="en-US" b="1" dirty="0">
                <a:solidFill>
                  <a:schemeClr val="bg1"/>
                </a:solidFill>
                <a:latin typeface="Raleway" pitchFamily="2" charset="0"/>
              </a:rPr>
              <a:t>-41 [V] Contacted </a:t>
            </a:r>
          </a:p>
          <a:p>
            <a:pPr marL="285750" indent="-285750">
              <a:buFont typeface="Arial" panose="020B0604020202020204" pitchFamily="34" charset="0"/>
              <a:buChar char="•"/>
            </a:pPr>
            <a:r>
              <a:rPr lang="en-US" b="1" dirty="0">
                <a:solidFill>
                  <a:schemeClr val="bg1"/>
                </a:solidFill>
                <a:latin typeface="Raleway" pitchFamily="2" charset="0"/>
              </a:rPr>
              <a:t>-35 [V] </a:t>
            </a:r>
            <a:r>
              <a:rPr lang="en-US" b="1" dirty="0">
                <a:ln>
                  <a:solidFill>
                    <a:schemeClr val="bg1"/>
                  </a:solidFill>
                </a:ln>
                <a:solidFill>
                  <a:schemeClr val="bg1"/>
                </a:solidFill>
                <a:latin typeface="Raleway" pitchFamily="2" charset="0"/>
              </a:rPr>
              <a:t>Separated</a:t>
            </a:r>
            <a:r>
              <a:rPr lang="en-US" b="1" dirty="0">
                <a:solidFill>
                  <a:schemeClr val="bg1"/>
                </a:solidFill>
                <a:latin typeface="Raleway" pitchFamily="2" charset="0"/>
              </a:rPr>
              <a:t> </a:t>
            </a:r>
          </a:p>
          <a:p>
            <a:pPr marL="285750" indent="-285750">
              <a:buFont typeface="Arial" panose="020B0604020202020204" pitchFamily="34" charset="0"/>
              <a:buChar char="•"/>
            </a:pPr>
            <a:r>
              <a:rPr lang="en-US" b="1" dirty="0">
                <a:solidFill>
                  <a:srgbClr val="FFFF00"/>
                </a:solidFill>
                <a:latin typeface="Raleway" pitchFamily="2" charset="0"/>
              </a:rPr>
              <a:t>~6 [V] Potential Difference </a:t>
            </a:r>
          </a:p>
          <a:p>
            <a:pPr marL="285750" indent="-285750">
              <a:buFont typeface="Arial" panose="020B0604020202020204" pitchFamily="34" charset="0"/>
              <a:buChar char="•"/>
            </a:pPr>
            <a:endParaRPr lang="en-US" dirty="0">
              <a:solidFill>
                <a:schemeClr val="bg1"/>
              </a:solidFill>
              <a:latin typeface="Raleway Black" pitchFamily="2" charset="0"/>
            </a:endParaRPr>
          </a:p>
        </p:txBody>
      </p:sp>
      <p:grpSp>
        <p:nvGrpSpPr>
          <p:cNvPr id="25" name="Group 24">
            <a:extLst>
              <a:ext uri="{FF2B5EF4-FFF2-40B4-BE49-F238E27FC236}">
                <a16:creationId xmlns:a16="http://schemas.microsoft.com/office/drawing/2014/main" id="{87A4D975-16F5-438C-943A-E547D745A7F4}"/>
              </a:ext>
            </a:extLst>
          </p:cNvPr>
          <p:cNvGrpSpPr/>
          <p:nvPr/>
        </p:nvGrpSpPr>
        <p:grpSpPr>
          <a:xfrm>
            <a:off x="418160" y="4732805"/>
            <a:ext cx="1930530" cy="1930530"/>
            <a:chOff x="9363102" y="2160165"/>
            <a:chExt cx="2537670" cy="2537670"/>
          </a:xfrm>
        </p:grpSpPr>
        <p:sp>
          <p:nvSpPr>
            <p:cNvPr id="26" name="Oval 25">
              <a:extLst>
                <a:ext uri="{FF2B5EF4-FFF2-40B4-BE49-F238E27FC236}">
                  <a16:creationId xmlns:a16="http://schemas.microsoft.com/office/drawing/2014/main" id="{2A6AE767-8A13-4833-A766-EFB7C0C5ABD8}"/>
                </a:ext>
              </a:extLst>
            </p:cNvPr>
            <p:cNvSpPr/>
            <p:nvPr/>
          </p:nvSpPr>
          <p:spPr>
            <a:xfrm>
              <a:off x="9363102" y="2160165"/>
              <a:ext cx="2537670" cy="2537670"/>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2CD4B726-C6BF-4916-82DB-6615110538AB}"/>
                </a:ext>
              </a:extLst>
            </p:cNvPr>
            <p:cNvSpPr txBox="1"/>
            <p:nvPr/>
          </p:nvSpPr>
          <p:spPr>
            <a:xfrm>
              <a:off x="9363103" y="2923163"/>
              <a:ext cx="2537669" cy="525942"/>
            </a:xfrm>
            <a:prstGeom prst="rect">
              <a:avLst/>
            </a:prstGeom>
            <a:noFill/>
          </p:spPr>
          <p:txBody>
            <a:bodyPr wrap="square" rtlCol="0">
              <a:spAutoFit/>
            </a:bodyPr>
            <a:lstStyle/>
            <a:p>
              <a:pPr algn="ctr"/>
              <a:r>
                <a:rPr lang="en-US" sz="2000" dirty="0">
                  <a:solidFill>
                    <a:schemeClr val="bg1"/>
                  </a:solidFill>
                  <a:latin typeface="Raleway Black" pitchFamily="2" charset="0"/>
                </a:rPr>
                <a:t>Experimental</a:t>
              </a:r>
              <a:endParaRPr lang="en-US" dirty="0">
                <a:solidFill>
                  <a:schemeClr val="bg1"/>
                </a:solidFill>
                <a:latin typeface="Raleway Black" pitchFamily="2" charset="0"/>
              </a:endParaRPr>
            </a:p>
          </p:txBody>
        </p:sp>
      </p:grpSp>
      <p:pic>
        <p:nvPicPr>
          <p:cNvPr id="29" name="Graphic 28" descr="Scientist male with solid fill">
            <a:extLst>
              <a:ext uri="{FF2B5EF4-FFF2-40B4-BE49-F238E27FC236}">
                <a16:creationId xmlns:a16="http://schemas.microsoft.com/office/drawing/2014/main" id="{B1F72652-E09E-4C1B-AD0F-46FD4EC19B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4008" y="5657784"/>
            <a:ext cx="778834" cy="778834"/>
          </a:xfrm>
          <a:prstGeom prst="rect">
            <a:avLst/>
          </a:prstGeom>
        </p:spPr>
      </p:pic>
      <p:grpSp>
        <p:nvGrpSpPr>
          <p:cNvPr id="58" name="Group 57">
            <a:extLst>
              <a:ext uri="{FF2B5EF4-FFF2-40B4-BE49-F238E27FC236}">
                <a16:creationId xmlns:a16="http://schemas.microsoft.com/office/drawing/2014/main" id="{132E6093-19CC-4CDE-ABCA-5AF13845A317}"/>
              </a:ext>
            </a:extLst>
          </p:cNvPr>
          <p:cNvGrpSpPr/>
          <p:nvPr/>
        </p:nvGrpSpPr>
        <p:grpSpPr>
          <a:xfrm>
            <a:off x="420629" y="212437"/>
            <a:ext cx="1930530" cy="1930530"/>
            <a:chOff x="420629" y="212437"/>
            <a:chExt cx="1930530" cy="1930530"/>
          </a:xfrm>
        </p:grpSpPr>
        <p:sp>
          <p:nvSpPr>
            <p:cNvPr id="22" name="Oval 21">
              <a:extLst>
                <a:ext uri="{FF2B5EF4-FFF2-40B4-BE49-F238E27FC236}">
                  <a16:creationId xmlns:a16="http://schemas.microsoft.com/office/drawing/2014/main" id="{96864300-79AA-44AF-9A94-0CC1836574B2}"/>
                </a:ext>
              </a:extLst>
            </p:cNvPr>
            <p:cNvSpPr/>
            <p:nvPr/>
          </p:nvSpPr>
          <p:spPr>
            <a:xfrm>
              <a:off x="420629" y="212437"/>
              <a:ext cx="1930530" cy="1930530"/>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8E5F69D5-04F6-4F81-960D-4D160F5742BC}"/>
                </a:ext>
              </a:extLst>
            </p:cNvPr>
            <p:cNvSpPr txBox="1"/>
            <p:nvPr/>
          </p:nvSpPr>
          <p:spPr>
            <a:xfrm>
              <a:off x="538509" y="782582"/>
              <a:ext cx="1688002" cy="400110"/>
            </a:xfrm>
            <a:prstGeom prst="rect">
              <a:avLst/>
            </a:prstGeom>
            <a:noFill/>
          </p:spPr>
          <p:txBody>
            <a:bodyPr wrap="square" rtlCol="0">
              <a:spAutoFit/>
            </a:bodyPr>
            <a:lstStyle/>
            <a:p>
              <a:pPr algn="ctr"/>
              <a:r>
                <a:rPr lang="en-US" sz="2000" dirty="0">
                  <a:solidFill>
                    <a:schemeClr val="bg1"/>
                  </a:solidFill>
                  <a:latin typeface="Raleway Black" pitchFamily="2" charset="0"/>
                </a:rPr>
                <a:t>Simulation</a:t>
              </a:r>
              <a:endParaRPr lang="en-US" dirty="0">
                <a:solidFill>
                  <a:schemeClr val="bg1"/>
                </a:solidFill>
                <a:latin typeface="Raleway Black" pitchFamily="2" charset="0"/>
              </a:endParaRPr>
            </a:p>
          </p:txBody>
        </p:sp>
        <p:pic>
          <p:nvPicPr>
            <p:cNvPr id="31" name="Graphic 30" descr="Binary with solid fill">
              <a:extLst>
                <a:ext uri="{FF2B5EF4-FFF2-40B4-BE49-F238E27FC236}">
                  <a16:creationId xmlns:a16="http://schemas.microsoft.com/office/drawing/2014/main" id="{86CBEACA-34F6-44FE-A9B5-68C0A43708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955" y="1201402"/>
              <a:ext cx="745250" cy="745250"/>
            </a:xfrm>
            <a:prstGeom prst="rect">
              <a:avLst/>
            </a:prstGeom>
          </p:spPr>
        </p:pic>
      </p:grpSp>
      <p:cxnSp>
        <p:nvCxnSpPr>
          <p:cNvPr id="32" name="Straight Connector 31">
            <a:extLst>
              <a:ext uri="{FF2B5EF4-FFF2-40B4-BE49-F238E27FC236}">
                <a16:creationId xmlns:a16="http://schemas.microsoft.com/office/drawing/2014/main" id="{CB51B17E-E5F3-4272-BD7D-E0352DACF31F}"/>
              </a:ext>
            </a:extLst>
          </p:cNvPr>
          <p:cNvCxnSpPr>
            <a:cxnSpLocks/>
            <a:stCxn id="26" idx="6"/>
            <a:endCxn id="9" idx="2"/>
          </p:cNvCxnSpPr>
          <p:nvPr/>
        </p:nvCxnSpPr>
        <p:spPr>
          <a:xfrm flipV="1">
            <a:off x="2348690" y="5204283"/>
            <a:ext cx="665592" cy="49378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BE765-6FC6-489E-A92F-97BE7C8CF313}"/>
              </a:ext>
            </a:extLst>
          </p:cNvPr>
          <p:cNvCxnSpPr>
            <a:cxnSpLocks/>
            <a:stCxn id="17" idx="0"/>
            <a:endCxn id="22" idx="4"/>
          </p:cNvCxnSpPr>
          <p:nvPr/>
        </p:nvCxnSpPr>
        <p:spPr>
          <a:xfrm flipV="1">
            <a:off x="1385894" y="2142967"/>
            <a:ext cx="0" cy="22103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AA1386E-9B41-4B25-B139-C947AA2C6753}"/>
              </a:ext>
            </a:extLst>
          </p:cNvPr>
          <p:cNvCxnSpPr>
            <a:cxnSpLocks/>
            <a:stCxn id="22" idx="6"/>
            <a:endCxn id="3" idx="2"/>
          </p:cNvCxnSpPr>
          <p:nvPr/>
        </p:nvCxnSpPr>
        <p:spPr>
          <a:xfrm>
            <a:off x="2351159" y="1177702"/>
            <a:ext cx="715967" cy="46681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B26C82-FBA6-43B9-A008-F78CB3C64854}"/>
              </a:ext>
            </a:extLst>
          </p:cNvPr>
          <p:cNvCxnSpPr>
            <a:cxnSpLocks/>
            <a:stCxn id="3" idx="6"/>
            <a:endCxn id="6" idx="2"/>
          </p:cNvCxnSpPr>
          <p:nvPr/>
        </p:nvCxnSpPr>
        <p:spPr>
          <a:xfrm>
            <a:off x="5931294" y="1644521"/>
            <a:ext cx="3730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7289BF-CCCE-4A90-9DD9-38B925C1C09F}"/>
              </a:ext>
            </a:extLst>
          </p:cNvPr>
          <p:cNvCxnSpPr>
            <a:cxnSpLocks/>
            <a:stCxn id="9" idx="6"/>
            <a:endCxn id="12" idx="2"/>
          </p:cNvCxnSpPr>
          <p:nvPr/>
        </p:nvCxnSpPr>
        <p:spPr>
          <a:xfrm>
            <a:off x="5896842" y="5204283"/>
            <a:ext cx="398316"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60928F-95B9-4F51-B3F3-988DB6E6D689}"/>
              </a:ext>
            </a:extLst>
          </p:cNvPr>
          <p:cNvCxnSpPr>
            <a:cxnSpLocks/>
          </p:cNvCxnSpPr>
          <p:nvPr/>
        </p:nvCxnSpPr>
        <p:spPr>
          <a:xfrm flipV="1">
            <a:off x="1351580" y="4511773"/>
            <a:ext cx="0" cy="22103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359F587-3AFC-47EE-A760-991BEE2751A0}"/>
              </a:ext>
            </a:extLst>
          </p:cNvPr>
          <p:cNvCxnSpPr>
            <a:cxnSpLocks/>
            <a:stCxn id="6" idx="6"/>
            <a:endCxn id="57" idx="1"/>
          </p:cNvCxnSpPr>
          <p:nvPr/>
        </p:nvCxnSpPr>
        <p:spPr>
          <a:xfrm>
            <a:off x="9168522" y="1644521"/>
            <a:ext cx="26302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163D239-D714-473D-85F2-077A0964756D}"/>
              </a:ext>
            </a:extLst>
          </p:cNvPr>
          <p:cNvSpPr txBox="1"/>
          <p:nvPr/>
        </p:nvSpPr>
        <p:spPr>
          <a:xfrm>
            <a:off x="9431547" y="3144961"/>
            <a:ext cx="2448446" cy="1477328"/>
          </a:xfrm>
          <a:prstGeom prst="rect">
            <a:avLst/>
          </a:prstGeom>
          <a:noFill/>
          <a:ln w="76200">
            <a:solidFill>
              <a:schemeClr val="bg1"/>
            </a:solidFill>
          </a:ln>
        </p:spPr>
        <p:txBody>
          <a:bodyPr wrap="square" rtlCol="0">
            <a:spAutoFit/>
          </a:bodyPr>
          <a:lstStyle/>
          <a:p>
            <a:r>
              <a:rPr lang="en-US" b="1" u="sng" dirty="0">
                <a:solidFill>
                  <a:schemeClr val="bg1"/>
                </a:solidFill>
                <a:latin typeface="Raleway" pitchFamily="2" charset="0"/>
              </a:rPr>
              <a:t>Experiment</a:t>
            </a:r>
            <a:r>
              <a:rPr lang="en-US" b="1" dirty="0">
                <a:solidFill>
                  <a:schemeClr val="bg1"/>
                </a:solidFill>
                <a:latin typeface="Raleway" pitchFamily="2" charset="0"/>
              </a:rPr>
              <a:t> </a:t>
            </a:r>
          </a:p>
          <a:p>
            <a:pPr marL="285750" indent="-285750">
              <a:buFont typeface="Arial" panose="020B0604020202020204" pitchFamily="34" charset="0"/>
              <a:buChar char="•"/>
            </a:pPr>
            <a:r>
              <a:rPr lang="en-US" b="1" dirty="0">
                <a:solidFill>
                  <a:srgbClr val="FFFF00"/>
                </a:solidFill>
                <a:latin typeface="Raleway" pitchFamily="2" charset="0"/>
              </a:rPr>
              <a:t>2.5 [nC]  Transfer</a:t>
            </a:r>
          </a:p>
          <a:p>
            <a:pPr marL="285750" indent="-285750">
              <a:buFont typeface="Arial" panose="020B0604020202020204" pitchFamily="34" charset="0"/>
              <a:buChar char="•"/>
            </a:pPr>
            <a:r>
              <a:rPr lang="en-US" b="1" dirty="0">
                <a:solidFill>
                  <a:srgbClr val="FFFF00"/>
                </a:solidFill>
                <a:latin typeface="Raleway" pitchFamily="2" charset="0"/>
              </a:rPr>
              <a:t>5.7 [V] Peak Voltage </a:t>
            </a:r>
          </a:p>
          <a:p>
            <a:pPr marL="285750" indent="-285750">
              <a:buFont typeface="Arial" panose="020B0604020202020204" pitchFamily="34" charset="0"/>
              <a:buChar char="•"/>
            </a:pPr>
            <a:endParaRPr lang="en-US" dirty="0">
              <a:solidFill>
                <a:schemeClr val="bg1"/>
              </a:solidFill>
              <a:latin typeface="Raleway Black" pitchFamily="2" charset="0"/>
            </a:endParaRPr>
          </a:p>
        </p:txBody>
      </p:sp>
      <p:cxnSp>
        <p:nvCxnSpPr>
          <p:cNvPr id="65" name="Straight Connector 64">
            <a:extLst>
              <a:ext uri="{FF2B5EF4-FFF2-40B4-BE49-F238E27FC236}">
                <a16:creationId xmlns:a16="http://schemas.microsoft.com/office/drawing/2014/main" id="{46AE300A-E3B9-47D5-82D2-752D8962B9A1}"/>
              </a:ext>
            </a:extLst>
          </p:cNvPr>
          <p:cNvCxnSpPr>
            <a:cxnSpLocks/>
            <a:stCxn id="12" idx="7"/>
            <a:endCxn id="64" idx="1"/>
          </p:cNvCxnSpPr>
          <p:nvPr/>
        </p:nvCxnSpPr>
        <p:spPr>
          <a:xfrm flipV="1">
            <a:off x="8755577" y="3883625"/>
            <a:ext cx="675970" cy="30151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FAE6CC7-31EB-4828-9535-0A05BA24A0FE}"/>
              </a:ext>
            </a:extLst>
          </p:cNvPr>
          <p:cNvCxnSpPr>
            <a:cxnSpLocks/>
            <a:stCxn id="64" idx="0"/>
            <a:endCxn id="57" idx="2"/>
          </p:cNvCxnSpPr>
          <p:nvPr/>
        </p:nvCxnSpPr>
        <p:spPr>
          <a:xfrm flipV="1">
            <a:off x="10655770" y="2660183"/>
            <a:ext cx="0" cy="48477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86A113A-C285-4D70-8327-D66402EC1DC4}"/>
              </a:ext>
            </a:extLst>
          </p:cNvPr>
          <p:cNvSpPr txBox="1"/>
          <p:nvPr/>
        </p:nvSpPr>
        <p:spPr>
          <a:xfrm>
            <a:off x="9772547" y="5014158"/>
            <a:ext cx="1766445" cy="1138773"/>
          </a:xfrm>
          <a:prstGeom prst="rect">
            <a:avLst/>
          </a:prstGeom>
          <a:noFill/>
          <a:ln w="76200">
            <a:solidFill>
              <a:schemeClr val="bg1"/>
            </a:solidFill>
          </a:ln>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3200" b="1" i="0" u="none" strike="noStrike" kern="1200" cap="none" spc="0" normalizeH="0" baseline="0" noProof="0" dirty="0">
                <a:ln>
                  <a:noFill/>
                </a:ln>
                <a:solidFill>
                  <a:prstClr val="white"/>
                </a:solidFill>
                <a:effectLst/>
                <a:uLnTx/>
                <a:uFillTx/>
                <a:latin typeface="Raleway" pitchFamily="2" charset="0"/>
                <a:ea typeface="+mn-ea"/>
                <a:cs typeface="+mn-cs"/>
              </a:rPr>
              <a:t>∴</a:t>
            </a: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 Simulation Approximates The System</a:t>
            </a:r>
          </a:p>
        </p:txBody>
      </p:sp>
      <p:cxnSp>
        <p:nvCxnSpPr>
          <p:cNvPr id="78" name="Straight Connector 77">
            <a:extLst>
              <a:ext uri="{FF2B5EF4-FFF2-40B4-BE49-F238E27FC236}">
                <a16:creationId xmlns:a16="http://schemas.microsoft.com/office/drawing/2014/main" id="{D2F42C9E-6CC2-4E3E-BEEB-7AD37C80983E}"/>
              </a:ext>
            </a:extLst>
          </p:cNvPr>
          <p:cNvCxnSpPr>
            <a:cxnSpLocks/>
            <a:stCxn id="77" idx="0"/>
            <a:endCxn id="64" idx="2"/>
          </p:cNvCxnSpPr>
          <p:nvPr/>
        </p:nvCxnSpPr>
        <p:spPr>
          <a:xfrm flipV="1">
            <a:off x="10655770" y="4622289"/>
            <a:ext cx="0" cy="3918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943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535D5D-3993-48CC-BB2F-169C285D7468}"/>
              </a:ext>
            </a:extLst>
          </p:cNvPr>
          <p:cNvGrpSpPr/>
          <p:nvPr/>
        </p:nvGrpSpPr>
        <p:grpSpPr>
          <a:xfrm>
            <a:off x="185047" y="1896362"/>
            <a:ext cx="2725972" cy="2725972"/>
            <a:chOff x="3844624" y="970601"/>
            <a:chExt cx="2147774" cy="2147774"/>
          </a:xfrm>
        </p:grpSpPr>
        <p:grpSp>
          <p:nvGrpSpPr>
            <p:cNvPr id="5" name="Group 4">
              <a:extLst>
                <a:ext uri="{FF2B5EF4-FFF2-40B4-BE49-F238E27FC236}">
                  <a16:creationId xmlns:a16="http://schemas.microsoft.com/office/drawing/2014/main" id="{E2EC830A-00A2-47F7-BC68-8B70E79CFEC3}"/>
                </a:ext>
              </a:extLst>
            </p:cNvPr>
            <p:cNvGrpSpPr/>
            <p:nvPr/>
          </p:nvGrpSpPr>
          <p:grpSpPr>
            <a:xfrm>
              <a:off x="3844624" y="970601"/>
              <a:ext cx="2147774" cy="2147774"/>
              <a:chOff x="9363102" y="2160165"/>
              <a:chExt cx="2537670" cy="2537670"/>
            </a:xfrm>
          </p:grpSpPr>
          <p:sp>
            <p:nvSpPr>
              <p:cNvPr id="7" name="Oval 6">
                <a:extLst>
                  <a:ext uri="{FF2B5EF4-FFF2-40B4-BE49-F238E27FC236}">
                    <a16:creationId xmlns:a16="http://schemas.microsoft.com/office/drawing/2014/main" id="{8664CE58-EE6D-4E73-B2B6-981AD1DF2B66}"/>
                  </a:ext>
                </a:extLst>
              </p:cNvPr>
              <p:cNvSpPr/>
              <p:nvPr/>
            </p:nvSpPr>
            <p:spPr>
              <a:xfrm>
                <a:off x="9363102" y="2160165"/>
                <a:ext cx="2537670" cy="2537670"/>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EFEB835-A6B3-465D-95BF-5851CA9D51B0}"/>
                  </a:ext>
                </a:extLst>
              </p:cNvPr>
              <p:cNvSpPr txBox="1"/>
              <p:nvPr/>
            </p:nvSpPr>
            <p:spPr>
              <a:xfrm>
                <a:off x="9522503" y="2523252"/>
                <a:ext cx="2218868" cy="773594"/>
              </a:xfrm>
              <a:prstGeom prst="rect">
                <a:avLst/>
              </a:prstGeom>
              <a:noFill/>
            </p:spPr>
            <p:txBody>
              <a:bodyPr wrap="square" rtlCol="0">
                <a:spAutoFit/>
              </a:bodyPr>
              <a:lstStyle/>
              <a:p>
                <a:pPr algn="ctr"/>
                <a:r>
                  <a:rPr lang="en-US" sz="2400" dirty="0">
                    <a:solidFill>
                      <a:schemeClr val="bg1"/>
                    </a:solidFill>
                    <a:latin typeface="Raleway Black" pitchFamily="2" charset="0"/>
                  </a:rPr>
                  <a:t>Continuous Use Test</a:t>
                </a:r>
              </a:p>
            </p:txBody>
          </p:sp>
        </p:grpSp>
        <p:pic>
          <p:nvPicPr>
            <p:cNvPr id="6" name="Graphic 5" descr="Continuous Improvement with solid fill">
              <a:extLst>
                <a:ext uri="{FF2B5EF4-FFF2-40B4-BE49-F238E27FC236}">
                  <a16:creationId xmlns:a16="http://schemas.microsoft.com/office/drawing/2014/main" id="{14512D2D-E78C-4B65-80D4-0BABCC44D5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9747" y="1728395"/>
              <a:ext cx="1322150" cy="1322150"/>
            </a:xfrm>
            <a:prstGeom prst="rect">
              <a:avLst/>
            </a:prstGeom>
          </p:spPr>
        </p:pic>
      </p:grpSp>
      <p:grpSp>
        <p:nvGrpSpPr>
          <p:cNvPr id="9" name="Group 8">
            <a:extLst>
              <a:ext uri="{FF2B5EF4-FFF2-40B4-BE49-F238E27FC236}">
                <a16:creationId xmlns:a16="http://schemas.microsoft.com/office/drawing/2014/main" id="{D0F208D7-FAA8-4DA0-A6EB-BCEA25DD5CCA}"/>
              </a:ext>
            </a:extLst>
          </p:cNvPr>
          <p:cNvGrpSpPr/>
          <p:nvPr/>
        </p:nvGrpSpPr>
        <p:grpSpPr>
          <a:xfrm>
            <a:off x="6941647" y="829499"/>
            <a:ext cx="4868258" cy="4858234"/>
            <a:chOff x="4697447" y="3337969"/>
            <a:chExt cx="2882560" cy="2882560"/>
          </a:xfrm>
        </p:grpSpPr>
        <p:sp>
          <p:nvSpPr>
            <p:cNvPr id="10" name="Oval 9">
              <a:extLst>
                <a:ext uri="{FF2B5EF4-FFF2-40B4-BE49-F238E27FC236}">
                  <a16:creationId xmlns:a16="http://schemas.microsoft.com/office/drawing/2014/main" id="{ED302E69-11D6-46F6-B2A3-83DC86F5B186}"/>
                </a:ext>
              </a:extLst>
            </p:cNvPr>
            <p:cNvSpPr/>
            <p:nvPr/>
          </p:nvSpPr>
          <p:spPr>
            <a:xfrm>
              <a:off x="4697447" y="3337969"/>
              <a:ext cx="2882560" cy="2882560"/>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Chart&#10;&#10;Description automatically generated">
              <a:extLst>
                <a:ext uri="{FF2B5EF4-FFF2-40B4-BE49-F238E27FC236}">
                  <a16:creationId xmlns:a16="http://schemas.microsoft.com/office/drawing/2014/main" id="{6BA498FD-E6DA-409D-BFC7-908D0B21E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5328" y="4189208"/>
              <a:ext cx="2661343" cy="1180081"/>
            </a:xfrm>
            <a:prstGeom prst="rect">
              <a:avLst/>
            </a:prstGeom>
          </p:spPr>
        </p:pic>
      </p:grpSp>
      <p:sp>
        <p:nvSpPr>
          <p:cNvPr id="14" name="TextBox 13">
            <a:extLst>
              <a:ext uri="{FF2B5EF4-FFF2-40B4-BE49-F238E27FC236}">
                <a16:creationId xmlns:a16="http://schemas.microsoft.com/office/drawing/2014/main" id="{78632D83-3CA1-4B6E-BEB8-279C3631DAB4}"/>
              </a:ext>
            </a:extLst>
          </p:cNvPr>
          <p:cNvSpPr txBox="1"/>
          <p:nvPr/>
        </p:nvSpPr>
        <p:spPr>
          <a:xfrm>
            <a:off x="3214724" y="1550455"/>
            <a:ext cx="3316422" cy="3416320"/>
          </a:xfrm>
          <a:prstGeom prst="rect">
            <a:avLst/>
          </a:prstGeom>
          <a:noFill/>
          <a:ln w="76200">
            <a:solidFill>
              <a:schemeClr val="bg1"/>
            </a:solidFill>
          </a:ln>
        </p:spPr>
        <p:txBody>
          <a:bodyPr wrap="square" rtlCol="0">
            <a:spAutoFit/>
          </a:bodyPr>
          <a:lstStyle/>
          <a:p>
            <a:r>
              <a:rPr lang="en-US" b="1" u="sng" dirty="0">
                <a:solidFill>
                  <a:schemeClr val="bg1"/>
                </a:solidFill>
                <a:latin typeface="Raleway" pitchFamily="2" charset="0"/>
              </a:rPr>
              <a:t>To test the stability </a:t>
            </a:r>
            <a:r>
              <a:rPr lang="en-US" b="1" dirty="0">
                <a:solidFill>
                  <a:schemeClr val="bg1"/>
                </a:solidFill>
                <a:latin typeface="Raleway" pitchFamily="2" charset="0"/>
              </a:rPr>
              <a:t> </a:t>
            </a:r>
          </a:p>
          <a:p>
            <a:pPr marL="285750" indent="-285750">
              <a:buFont typeface="Arial" panose="020B0604020202020204" pitchFamily="34" charset="0"/>
              <a:buChar char="•"/>
            </a:pPr>
            <a:r>
              <a:rPr lang="en-US" b="1" dirty="0">
                <a:solidFill>
                  <a:schemeClr val="bg1"/>
                </a:solidFill>
                <a:latin typeface="Raleway" pitchFamily="2" charset="0"/>
              </a:rPr>
              <a:t>Linear Motor Set to Reciprocating Motion</a:t>
            </a:r>
          </a:p>
          <a:p>
            <a:pPr marL="285750" indent="-285750">
              <a:buFont typeface="Arial" panose="020B0604020202020204" pitchFamily="34" charset="0"/>
              <a:buChar char="•"/>
            </a:pPr>
            <a:r>
              <a:rPr lang="en-US" b="1" dirty="0">
                <a:solidFill>
                  <a:srgbClr val="FFFF00"/>
                </a:solidFill>
                <a:latin typeface="Raleway" pitchFamily="2" charset="0"/>
              </a:rPr>
              <a:t>3 h (~7500 cycles) Continuous</a:t>
            </a:r>
          </a:p>
          <a:p>
            <a:pPr marL="285750" indent="-285750">
              <a:buFont typeface="Arial" panose="020B0604020202020204" pitchFamily="34" charset="0"/>
              <a:buChar char="•"/>
            </a:pPr>
            <a:r>
              <a:rPr lang="en-US" b="1" dirty="0">
                <a:solidFill>
                  <a:schemeClr val="bg1"/>
                </a:solidFill>
                <a:latin typeface="Raleway" pitchFamily="2" charset="0"/>
              </a:rPr>
              <a:t>TENG:</a:t>
            </a:r>
          </a:p>
          <a:p>
            <a:pPr marL="742950" lvl="1" indent="-285750">
              <a:buFont typeface="Arial" panose="020B0604020202020204" pitchFamily="34" charset="0"/>
              <a:buChar char="•"/>
            </a:pPr>
            <a:r>
              <a:rPr lang="en-US" b="1" dirty="0">
                <a:solidFill>
                  <a:schemeClr val="bg1"/>
                </a:solidFill>
                <a:latin typeface="Raleway" pitchFamily="2" charset="0"/>
              </a:rPr>
              <a:t>~5.5[V]</a:t>
            </a:r>
          </a:p>
          <a:p>
            <a:pPr marL="742950" lvl="1" indent="-285750">
              <a:buFont typeface="Arial" panose="020B0604020202020204" pitchFamily="34" charset="0"/>
              <a:buChar char="•"/>
            </a:pPr>
            <a:r>
              <a:rPr lang="en-US" b="1" dirty="0">
                <a:solidFill>
                  <a:srgbClr val="FFFF00"/>
                </a:solidFill>
                <a:latin typeface="Raleway" pitchFamily="2" charset="0"/>
              </a:rPr>
              <a:t>No Obvious Attenuation</a:t>
            </a:r>
          </a:p>
          <a:p>
            <a:pPr marL="285750" indent="-285750">
              <a:buFont typeface="Arial" panose="020B0604020202020204" pitchFamily="34" charset="0"/>
              <a:buChar char="•"/>
            </a:pPr>
            <a:r>
              <a:rPr lang="en-US" b="1" dirty="0">
                <a:solidFill>
                  <a:schemeClr val="bg1"/>
                </a:solidFill>
                <a:latin typeface="Raleway" pitchFamily="2" charset="0"/>
              </a:rPr>
              <a:t>PSA:</a:t>
            </a:r>
          </a:p>
          <a:p>
            <a:pPr marL="742950" lvl="1" indent="-285750">
              <a:buFont typeface="Arial" panose="020B0604020202020204" pitchFamily="34" charset="0"/>
              <a:buChar char="•"/>
            </a:pPr>
            <a:r>
              <a:rPr lang="en-US" b="1" dirty="0">
                <a:solidFill>
                  <a:srgbClr val="FFFF00"/>
                </a:solidFill>
                <a:latin typeface="Raleway" pitchFamily="2" charset="0"/>
              </a:rPr>
              <a:t>Did not Fail </a:t>
            </a:r>
          </a:p>
          <a:p>
            <a:pPr marL="285750" indent="-285750">
              <a:buFont typeface="Arial" panose="020B0604020202020204" pitchFamily="34" charset="0"/>
              <a:buChar char="•"/>
            </a:pPr>
            <a:endParaRPr lang="en-US" dirty="0">
              <a:solidFill>
                <a:schemeClr val="bg1"/>
              </a:solidFill>
              <a:latin typeface="Raleway Black" pitchFamily="2" charset="0"/>
            </a:endParaRPr>
          </a:p>
        </p:txBody>
      </p:sp>
      <p:cxnSp>
        <p:nvCxnSpPr>
          <p:cNvPr id="15" name="Straight Connector 14">
            <a:extLst>
              <a:ext uri="{FF2B5EF4-FFF2-40B4-BE49-F238E27FC236}">
                <a16:creationId xmlns:a16="http://schemas.microsoft.com/office/drawing/2014/main" id="{BBB99BB4-916A-4454-8859-4321B92E5341}"/>
              </a:ext>
            </a:extLst>
          </p:cNvPr>
          <p:cNvCxnSpPr>
            <a:cxnSpLocks/>
            <a:stCxn id="7" idx="6"/>
            <a:endCxn id="14" idx="1"/>
          </p:cNvCxnSpPr>
          <p:nvPr/>
        </p:nvCxnSpPr>
        <p:spPr>
          <a:xfrm flipV="1">
            <a:off x="2911019" y="3258615"/>
            <a:ext cx="303705" cy="73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2708DB-0B6C-40A8-8660-8C79D7B62726}"/>
              </a:ext>
            </a:extLst>
          </p:cNvPr>
          <p:cNvCxnSpPr>
            <a:cxnSpLocks/>
            <a:stCxn id="14" idx="3"/>
            <a:endCxn id="10" idx="2"/>
          </p:cNvCxnSpPr>
          <p:nvPr/>
        </p:nvCxnSpPr>
        <p:spPr>
          <a:xfrm>
            <a:off x="6531146" y="3258615"/>
            <a:ext cx="410501" cy="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F9CD62A-F73A-4122-85C8-D099CB364A2D}"/>
              </a:ext>
            </a:extLst>
          </p:cNvPr>
          <p:cNvSpPr txBox="1"/>
          <p:nvPr/>
        </p:nvSpPr>
        <p:spPr>
          <a:xfrm>
            <a:off x="3214724" y="5319559"/>
            <a:ext cx="4313231" cy="861774"/>
          </a:xfrm>
          <a:prstGeom prst="rect">
            <a:avLst/>
          </a:prstGeom>
          <a:noFill/>
          <a:ln w="76200">
            <a:solidFill>
              <a:schemeClr val="bg1"/>
            </a:solidFill>
          </a:ln>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3200" b="1" i="0" u="none" strike="noStrike" kern="1200" cap="none" spc="0" normalizeH="0" baseline="0" noProof="0" dirty="0">
                <a:ln>
                  <a:noFill/>
                </a:ln>
                <a:solidFill>
                  <a:prstClr val="white"/>
                </a:solidFill>
                <a:effectLst/>
                <a:uLnTx/>
                <a:uFillTx/>
                <a:latin typeface="Raleway" pitchFamily="2" charset="0"/>
                <a:ea typeface="+mn-ea"/>
                <a:cs typeface="+mn-cs"/>
              </a:rPr>
              <a:t>∴</a:t>
            </a: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 PSA and TENG have good stability.</a:t>
            </a:r>
          </a:p>
          <a:p>
            <a:pPr marR="0" lvl="0" algn="l"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endParaRPr>
          </a:p>
        </p:txBody>
      </p:sp>
      <p:cxnSp>
        <p:nvCxnSpPr>
          <p:cNvPr id="33" name="Straight Connector 32">
            <a:extLst>
              <a:ext uri="{FF2B5EF4-FFF2-40B4-BE49-F238E27FC236}">
                <a16:creationId xmlns:a16="http://schemas.microsoft.com/office/drawing/2014/main" id="{C3B21CD7-2B1E-402D-845E-EA0AC3034330}"/>
              </a:ext>
            </a:extLst>
          </p:cNvPr>
          <p:cNvCxnSpPr>
            <a:cxnSpLocks/>
          </p:cNvCxnSpPr>
          <p:nvPr/>
        </p:nvCxnSpPr>
        <p:spPr>
          <a:xfrm flipV="1">
            <a:off x="4846699" y="4966775"/>
            <a:ext cx="0" cy="3527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0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57046C9-79ED-42BB-92D3-0A306B7B040D}"/>
              </a:ext>
            </a:extLst>
          </p:cNvPr>
          <p:cNvGrpSpPr/>
          <p:nvPr/>
        </p:nvGrpSpPr>
        <p:grpSpPr>
          <a:xfrm>
            <a:off x="101521" y="809127"/>
            <a:ext cx="8014865" cy="4969387"/>
            <a:chOff x="5909941" y="1660029"/>
            <a:chExt cx="5748202" cy="3564009"/>
          </a:xfrm>
        </p:grpSpPr>
        <p:sp>
          <p:nvSpPr>
            <p:cNvPr id="3" name="Oval 2">
              <a:extLst>
                <a:ext uri="{FF2B5EF4-FFF2-40B4-BE49-F238E27FC236}">
                  <a16:creationId xmlns:a16="http://schemas.microsoft.com/office/drawing/2014/main" id="{66373CF0-4684-4964-8694-C53EC31C003A}"/>
                </a:ext>
              </a:extLst>
            </p:cNvPr>
            <p:cNvSpPr/>
            <p:nvPr/>
          </p:nvSpPr>
          <p:spPr>
            <a:xfrm>
              <a:off x="5909941" y="2472091"/>
              <a:ext cx="2147774" cy="2147774"/>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D5EFA92-F864-4FC6-9E65-0888DAB76D0A}"/>
                </a:ext>
              </a:extLst>
            </p:cNvPr>
            <p:cNvSpPr txBox="1"/>
            <p:nvPr/>
          </p:nvSpPr>
          <p:spPr>
            <a:xfrm>
              <a:off x="6044851" y="2738284"/>
              <a:ext cx="1877954" cy="772573"/>
            </a:xfrm>
            <a:prstGeom prst="rect">
              <a:avLst/>
            </a:prstGeom>
            <a:noFill/>
          </p:spPr>
          <p:txBody>
            <a:bodyPr wrap="square" rtlCol="0">
              <a:spAutoFit/>
            </a:bodyPr>
            <a:lstStyle/>
            <a:p>
              <a:pPr algn="ctr"/>
              <a:r>
                <a:rPr lang="en-US" sz="3200" dirty="0">
                  <a:solidFill>
                    <a:schemeClr val="bg1"/>
                  </a:solidFill>
                  <a:latin typeface="Raleway Black" pitchFamily="2" charset="0"/>
                </a:rPr>
                <a:t>Impact of Water</a:t>
              </a:r>
            </a:p>
          </p:txBody>
        </p:sp>
        <p:pic>
          <p:nvPicPr>
            <p:cNvPr id="5" name="Graphic 4" descr="Water with solid fill">
              <a:extLst>
                <a:ext uri="{FF2B5EF4-FFF2-40B4-BE49-F238E27FC236}">
                  <a16:creationId xmlns:a16="http://schemas.microsoft.com/office/drawing/2014/main" id="{9F5A527B-CD2E-4735-A733-0C96D3B6C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2572" y="3414892"/>
              <a:ext cx="1062512" cy="1062512"/>
            </a:xfrm>
            <a:prstGeom prst="rect">
              <a:avLst/>
            </a:prstGeom>
          </p:spPr>
        </p:pic>
        <p:sp>
          <p:nvSpPr>
            <p:cNvPr id="63" name="TextBox 62">
              <a:extLst>
                <a:ext uri="{FF2B5EF4-FFF2-40B4-BE49-F238E27FC236}">
                  <a16:creationId xmlns:a16="http://schemas.microsoft.com/office/drawing/2014/main" id="{73025E67-E87A-4A96-B6B2-A0B088D1BFB0}"/>
                </a:ext>
              </a:extLst>
            </p:cNvPr>
            <p:cNvSpPr txBox="1"/>
            <p:nvPr/>
          </p:nvSpPr>
          <p:spPr>
            <a:xfrm>
              <a:off x="8436412" y="3770577"/>
              <a:ext cx="3221731" cy="728426"/>
            </a:xfrm>
            <a:prstGeom prst="rect">
              <a:avLst/>
            </a:prstGeom>
            <a:noFill/>
            <a:ln w="76200">
              <a:solidFill>
                <a:schemeClr val="bg1"/>
              </a:solidFill>
            </a:ln>
          </p:spPr>
          <p:txBody>
            <a:bodyPr wrap="square" rtlCol="0">
              <a:spAutoFit/>
            </a:bodyPr>
            <a:lstStyle/>
            <a:p>
              <a:r>
                <a:rPr lang="en-US" sz="2000" dirty="0">
                  <a:solidFill>
                    <a:schemeClr val="bg1"/>
                  </a:solidFill>
                  <a:latin typeface="Raleway Black" pitchFamily="2" charset="0"/>
                </a:rPr>
                <a:t>Submersion: </a:t>
              </a:r>
              <a:r>
                <a:rPr lang="en-US" sz="2000" dirty="0">
                  <a:solidFill>
                    <a:srgbClr val="FFFF00"/>
                  </a:solidFill>
                  <a:latin typeface="Raleway Black" pitchFamily="2" charset="0"/>
                </a:rPr>
                <a:t>During</a:t>
              </a:r>
            </a:p>
            <a:p>
              <a:pPr marL="914400" lvl="1" indent="-457200">
                <a:buFont typeface="Arial" panose="020B0604020202020204" pitchFamily="34" charset="0"/>
                <a:buChar char="•"/>
              </a:pPr>
              <a:r>
                <a:rPr lang="en-US" sz="2000" dirty="0">
                  <a:solidFill>
                    <a:schemeClr val="bg1"/>
                  </a:solidFill>
                  <a:latin typeface="Raleway Black" pitchFamily="2" charset="0"/>
                </a:rPr>
                <a:t>15[V] - Peak</a:t>
              </a:r>
            </a:p>
            <a:p>
              <a:pPr marL="914400" lvl="1" indent="-457200">
                <a:buFont typeface="Arial" panose="020B0604020202020204" pitchFamily="34" charset="0"/>
                <a:buChar char="•"/>
              </a:pPr>
              <a:r>
                <a:rPr lang="en-US" sz="2000" dirty="0">
                  <a:solidFill>
                    <a:schemeClr val="bg1"/>
                  </a:solidFill>
                  <a:latin typeface="Raleway Black" pitchFamily="2" charset="0"/>
                </a:rPr>
                <a:t>4.5[nC] - Transfer</a:t>
              </a:r>
              <a:endParaRPr lang="en-US" sz="3200" dirty="0">
                <a:solidFill>
                  <a:schemeClr val="bg1"/>
                </a:solidFill>
                <a:latin typeface="Raleway Black" pitchFamily="2" charset="0"/>
              </a:endParaRPr>
            </a:p>
          </p:txBody>
        </p:sp>
        <p:sp>
          <p:nvSpPr>
            <p:cNvPr id="65" name="TextBox 64">
              <a:extLst>
                <a:ext uri="{FF2B5EF4-FFF2-40B4-BE49-F238E27FC236}">
                  <a16:creationId xmlns:a16="http://schemas.microsoft.com/office/drawing/2014/main" id="{E421BD54-8BB3-4408-866D-308C5BB26729}"/>
                </a:ext>
              </a:extLst>
            </p:cNvPr>
            <p:cNvSpPr txBox="1"/>
            <p:nvPr/>
          </p:nvSpPr>
          <p:spPr>
            <a:xfrm>
              <a:off x="8436412" y="1660029"/>
              <a:ext cx="3080940" cy="728426"/>
            </a:xfrm>
            <a:prstGeom prst="rect">
              <a:avLst/>
            </a:prstGeom>
            <a:noFill/>
            <a:ln w="76200">
              <a:solidFill>
                <a:schemeClr val="bg1"/>
              </a:solidFill>
            </a:ln>
          </p:spPr>
          <p:txBody>
            <a:bodyPr wrap="square" rtlCol="0">
              <a:spAutoFit/>
            </a:bodyPr>
            <a:lstStyle/>
            <a:p>
              <a:r>
                <a:rPr lang="en-US" sz="2000" dirty="0">
                  <a:solidFill>
                    <a:schemeClr val="bg1"/>
                  </a:solidFill>
                  <a:latin typeface="Raleway Black" pitchFamily="2" charset="0"/>
                </a:rPr>
                <a:t>Submersion: </a:t>
              </a:r>
              <a:r>
                <a:rPr lang="en-US" sz="2000" dirty="0">
                  <a:solidFill>
                    <a:srgbClr val="FFFF00"/>
                  </a:solidFill>
                  <a:latin typeface="Raleway Black" pitchFamily="2" charset="0"/>
                </a:rPr>
                <a:t>Before &amp; After</a:t>
              </a:r>
            </a:p>
            <a:p>
              <a:pPr marL="914400" lvl="1" indent="-457200">
                <a:buFont typeface="Arial" panose="020B0604020202020204" pitchFamily="34" charset="0"/>
                <a:buChar char="•"/>
              </a:pPr>
              <a:r>
                <a:rPr lang="en-US" sz="2000" dirty="0">
                  <a:solidFill>
                    <a:schemeClr val="bg1"/>
                  </a:solidFill>
                  <a:latin typeface="Raleway Black" pitchFamily="2" charset="0"/>
                </a:rPr>
                <a:t>3[V] - Peak</a:t>
              </a:r>
            </a:p>
            <a:p>
              <a:pPr marL="914400" lvl="1" indent="-457200">
                <a:buFont typeface="Arial" panose="020B0604020202020204" pitchFamily="34" charset="0"/>
                <a:buChar char="•"/>
              </a:pPr>
              <a:r>
                <a:rPr lang="en-US" sz="2000" dirty="0">
                  <a:solidFill>
                    <a:schemeClr val="bg1"/>
                  </a:solidFill>
                  <a:latin typeface="Raleway Black" pitchFamily="2" charset="0"/>
                </a:rPr>
                <a:t>1[nC] - Transfer</a:t>
              </a:r>
            </a:p>
          </p:txBody>
        </p:sp>
        <p:sp>
          <p:nvSpPr>
            <p:cNvPr id="66" name="TextBox 65">
              <a:extLst>
                <a:ext uri="{FF2B5EF4-FFF2-40B4-BE49-F238E27FC236}">
                  <a16:creationId xmlns:a16="http://schemas.microsoft.com/office/drawing/2014/main" id="{FD957693-182F-4854-92FA-7CA8339AF593}"/>
                </a:ext>
              </a:extLst>
            </p:cNvPr>
            <p:cNvSpPr txBox="1"/>
            <p:nvPr/>
          </p:nvSpPr>
          <p:spPr>
            <a:xfrm>
              <a:off x="8862434" y="2589895"/>
              <a:ext cx="2654919" cy="507691"/>
            </a:xfrm>
            <a:prstGeom prst="rect">
              <a:avLst/>
            </a:prstGeom>
            <a:noFill/>
            <a:ln w="76200">
              <a:solidFill>
                <a:schemeClr val="bg1"/>
              </a:solidFill>
            </a:ln>
          </p:spPr>
          <p:txBody>
            <a:bodyPr wrap="square" rtlCol="0">
              <a:spAutoFit/>
            </a:bodyPr>
            <a:lstStyle/>
            <a:p>
              <a:pPr marL="342900" indent="-342900">
                <a:buFont typeface="Arial" panose="020B0604020202020204" pitchFamily="34" charset="0"/>
                <a:buChar char="•"/>
              </a:pPr>
              <a:r>
                <a:rPr lang="en-US" sz="2000" dirty="0">
                  <a:solidFill>
                    <a:schemeClr val="bg1"/>
                  </a:solidFill>
                  <a:latin typeface="Raleway Black" pitchFamily="2" charset="0"/>
                </a:rPr>
                <a:t>No Difference</a:t>
              </a:r>
            </a:p>
            <a:p>
              <a:pPr marL="342900" indent="-342900">
                <a:buFont typeface="Arial" panose="020B0604020202020204" pitchFamily="34" charset="0"/>
                <a:buChar char="•"/>
              </a:pPr>
              <a:r>
                <a:rPr lang="en-US" sz="2000" dirty="0">
                  <a:solidFill>
                    <a:schemeClr val="bg1"/>
                  </a:solidFill>
                  <a:latin typeface="Raleway Black" pitchFamily="2" charset="0"/>
                </a:rPr>
                <a:t>Humidity has no Impact</a:t>
              </a:r>
            </a:p>
          </p:txBody>
        </p:sp>
        <p:sp>
          <p:nvSpPr>
            <p:cNvPr id="67" name="TextBox 66">
              <a:extLst>
                <a:ext uri="{FF2B5EF4-FFF2-40B4-BE49-F238E27FC236}">
                  <a16:creationId xmlns:a16="http://schemas.microsoft.com/office/drawing/2014/main" id="{BF35C53A-E490-4167-B06C-48FCEEAA0C03}"/>
                </a:ext>
              </a:extLst>
            </p:cNvPr>
            <p:cNvSpPr txBox="1"/>
            <p:nvPr/>
          </p:nvSpPr>
          <p:spPr>
            <a:xfrm>
              <a:off x="8862434" y="4716347"/>
              <a:ext cx="2795709" cy="507691"/>
            </a:xfrm>
            <a:prstGeom prst="rect">
              <a:avLst/>
            </a:prstGeom>
            <a:noFill/>
            <a:ln w="76200">
              <a:solidFill>
                <a:schemeClr val="bg1"/>
              </a:solidFill>
            </a:ln>
          </p:spPr>
          <p:txBody>
            <a:bodyPr wrap="square" rtlCol="0">
              <a:spAutoFit/>
            </a:bodyPr>
            <a:lstStyle/>
            <a:p>
              <a:pPr marL="342900" indent="-342900">
                <a:buFont typeface="Arial" panose="020B0604020202020204" pitchFamily="34" charset="0"/>
                <a:buChar char="•"/>
              </a:pPr>
              <a:r>
                <a:rPr lang="en-US" sz="2000" dirty="0">
                  <a:solidFill>
                    <a:schemeClr val="bg1"/>
                  </a:solidFill>
                  <a:latin typeface="Raleway Black" pitchFamily="2" charset="0"/>
                </a:rPr>
                <a:t>Output Enhancement</a:t>
              </a:r>
            </a:p>
            <a:p>
              <a:pPr marL="457200" indent="-457200">
                <a:buFont typeface="Arial" panose="020B0604020202020204" pitchFamily="34" charset="0"/>
                <a:buChar char="•"/>
              </a:pPr>
              <a:r>
                <a:rPr lang="en-US" sz="2000" dirty="0">
                  <a:solidFill>
                    <a:schemeClr val="bg1"/>
                  </a:solidFill>
                  <a:latin typeface="Raleway Black" pitchFamily="2" charset="0"/>
                </a:rPr>
                <a:t>Water acts as  Electrode</a:t>
              </a:r>
            </a:p>
          </p:txBody>
        </p:sp>
      </p:grpSp>
      <p:grpSp>
        <p:nvGrpSpPr>
          <p:cNvPr id="6" name="Group 5">
            <a:extLst>
              <a:ext uri="{FF2B5EF4-FFF2-40B4-BE49-F238E27FC236}">
                <a16:creationId xmlns:a16="http://schemas.microsoft.com/office/drawing/2014/main" id="{3416ACEA-70EF-409E-954B-9BCBA6793865}"/>
              </a:ext>
            </a:extLst>
          </p:cNvPr>
          <p:cNvGrpSpPr/>
          <p:nvPr/>
        </p:nvGrpSpPr>
        <p:grpSpPr>
          <a:xfrm>
            <a:off x="9167450" y="4418396"/>
            <a:ext cx="2273328" cy="2273328"/>
            <a:chOff x="8291624" y="3235900"/>
            <a:chExt cx="2882560" cy="2882560"/>
          </a:xfrm>
        </p:grpSpPr>
        <p:sp>
          <p:nvSpPr>
            <p:cNvPr id="7" name="Oval 6">
              <a:extLst>
                <a:ext uri="{FF2B5EF4-FFF2-40B4-BE49-F238E27FC236}">
                  <a16:creationId xmlns:a16="http://schemas.microsoft.com/office/drawing/2014/main" id="{DE15532F-8219-4B09-B8ED-54B11C99D34F}"/>
                </a:ext>
              </a:extLst>
            </p:cNvPr>
            <p:cNvSpPr/>
            <p:nvPr/>
          </p:nvSpPr>
          <p:spPr>
            <a:xfrm>
              <a:off x="8291624" y="3235900"/>
              <a:ext cx="2882560" cy="2882560"/>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Graphical user interface, chart&#10;&#10;Description automatically generated">
              <a:extLst>
                <a:ext uri="{FF2B5EF4-FFF2-40B4-BE49-F238E27FC236}">
                  <a16:creationId xmlns:a16="http://schemas.microsoft.com/office/drawing/2014/main" id="{C81B0902-AB60-4594-BE57-1C1217C6F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8123" y="3775409"/>
              <a:ext cx="2309561" cy="2060129"/>
            </a:xfrm>
            <a:prstGeom prst="rect">
              <a:avLst/>
            </a:prstGeom>
          </p:spPr>
        </p:pic>
      </p:grpSp>
      <p:grpSp>
        <p:nvGrpSpPr>
          <p:cNvPr id="9" name="Group 8">
            <a:extLst>
              <a:ext uri="{FF2B5EF4-FFF2-40B4-BE49-F238E27FC236}">
                <a16:creationId xmlns:a16="http://schemas.microsoft.com/office/drawing/2014/main" id="{061F125F-AF13-4293-9DA8-A201DA136048}"/>
              </a:ext>
            </a:extLst>
          </p:cNvPr>
          <p:cNvGrpSpPr/>
          <p:nvPr/>
        </p:nvGrpSpPr>
        <p:grpSpPr>
          <a:xfrm>
            <a:off x="9042117" y="1043658"/>
            <a:ext cx="2261608" cy="2261608"/>
            <a:chOff x="8692188" y="3418780"/>
            <a:chExt cx="2882560" cy="2882560"/>
          </a:xfrm>
        </p:grpSpPr>
        <p:sp>
          <p:nvSpPr>
            <p:cNvPr id="10" name="Oval 9">
              <a:extLst>
                <a:ext uri="{FF2B5EF4-FFF2-40B4-BE49-F238E27FC236}">
                  <a16:creationId xmlns:a16="http://schemas.microsoft.com/office/drawing/2014/main" id="{7E4CE89B-3B1C-4BCC-9781-6332A1DE6520}"/>
                </a:ext>
              </a:extLst>
            </p:cNvPr>
            <p:cNvSpPr/>
            <p:nvPr/>
          </p:nvSpPr>
          <p:spPr>
            <a:xfrm>
              <a:off x="8692188" y="3418780"/>
              <a:ext cx="2882560" cy="2882560"/>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Chart&#10;&#10;Description automatically generated">
              <a:extLst>
                <a:ext uri="{FF2B5EF4-FFF2-40B4-BE49-F238E27FC236}">
                  <a16:creationId xmlns:a16="http://schemas.microsoft.com/office/drawing/2014/main" id="{4FC7BED8-450E-4269-9E9D-3F2483B84D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4763" y="3826093"/>
              <a:ext cx="2221998" cy="2070902"/>
            </a:xfrm>
            <a:prstGeom prst="rect">
              <a:avLst/>
            </a:prstGeom>
          </p:spPr>
        </p:pic>
      </p:grpSp>
      <p:pic>
        <p:nvPicPr>
          <p:cNvPr id="13" name="Picture 12" descr="Icon&#10;&#10;Description automatically generated">
            <a:extLst>
              <a:ext uri="{FF2B5EF4-FFF2-40B4-BE49-F238E27FC236}">
                <a16:creationId xmlns:a16="http://schemas.microsoft.com/office/drawing/2014/main" id="{E93500B1-9E44-459B-B4B9-37AA26B55D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2904" y="3374976"/>
            <a:ext cx="964876" cy="964876"/>
          </a:xfrm>
          <a:prstGeom prst="rect">
            <a:avLst/>
          </a:prstGeom>
        </p:spPr>
      </p:pic>
      <p:pic>
        <p:nvPicPr>
          <p:cNvPr id="14" name="Picture 13" descr="Icon&#10;&#10;Description automatically generated">
            <a:extLst>
              <a:ext uri="{FF2B5EF4-FFF2-40B4-BE49-F238E27FC236}">
                <a16:creationId xmlns:a16="http://schemas.microsoft.com/office/drawing/2014/main" id="{6C227BEF-FECF-4727-8AAC-E4E2930CF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600000">
            <a:off x="9351438" y="9071"/>
            <a:ext cx="1022367" cy="964876"/>
          </a:xfrm>
          <a:prstGeom prst="rect">
            <a:avLst/>
          </a:prstGeom>
        </p:spPr>
      </p:pic>
      <p:cxnSp>
        <p:nvCxnSpPr>
          <p:cNvPr id="19" name="Connector: Elbow 18">
            <a:extLst>
              <a:ext uri="{FF2B5EF4-FFF2-40B4-BE49-F238E27FC236}">
                <a16:creationId xmlns:a16="http://schemas.microsoft.com/office/drawing/2014/main" id="{F1B016A6-6BE4-44DF-A0D6-7D9AE4338008}"/>
              </a:ext>
            </a:extLst>
          </p:cNvPr>
          <p:cNvCxnSpPr>
            <a:cxnSpLocks/>
            <a:stCxn id="3" idx="4"/>
          </p:cNvCxnSpPr>
          <p:nvPr/>
        </p:nvCxnSpPr>
        <p:spPr>
          <a:xfrm rot="5400000" flipH="1" flipV="1">
            <a:off x="5242240" y="146066"/>
            <a:ext cx="1146662" cy="8433405"/>
          </a:xfrm>
          <a:prstGeom prst="bentConnector4">
            <a:avLst>
              <a:gd name="adj1" fmla="val -128541"/>
              <a:gd name="adj2" fmla="val 85932"/>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262F837-9E02-495C-B856-FF413A26FC66}"/>
              </a:ext>
            </a:extLst>
          </p:cNvPr>
          <p:cNvCxnSpPr>
            <a:cxnSpLocks/>
            <a:stCxn id="3" idx="0"/>
          </p:cNvCxnSpPr>
          <p:nvPr/>
        </p:nvCxnSpPr>
        <p:spPr>
          <a:xfrm rot="5400000" flipH="1" flipV="1">
            <a:off x="4968638" y="-2952580"/>
            <a:ext cx="1524217" cy="8263754"/>
          </a:xfrm>
          <a:prstGeom prst="bentConnector2">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02ED20-A1FA-4B00-A04C-7662D2EF64F6}"/>
              </a:ext>
            </a:extLst>
          </p:cNvPr>
          <p:cNvCxnSpPr>
            <a:cxnSpLocks/>
            <a:stCxn id="3" idx="7"/>
            <a:endCxn id="65" idx="1"/>
          </p:cNvCxnSpPr>
          <p:nvPr/>
        </p:nvCxnSpPr>
        <p:spPr>
          <a:xfrm flipV="1">
            <a:off x="2657654" y="1316959"/>
            <a:ext cx="966590" cy="106300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992329-6D3D-4FC2-8523-DF51163EC293}"/>
              </a:ext>
            </a:extLst>
          </p:cNvPr>
          <p:cNvCxnSpPr>
            <a:cxnSpLocks/>
            <a:endCxn id="63" idx="1"/>
          </p:cNvCxnSpPr>
          <p:nvPr/>
        </p:nvCxnSpPr>
        <p:spPr>
          <a:xfrm>
            <a:off x="2968858" y="4033752"/>
            <a:ext cx="655386" cy="1151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6BD5CC5-64FB-451D-9393-0A8B6B92D17D}"/>
              </a:ext>
            </a:extLst>
          </p:cNvPr>
          <p:cNvCxnSpPr>
            <a:cxnSpLocks/>
          </p:cNvCxnSpPr>
          <p:nvPr/>
        </p:nvCxnSpPr>
        <p:spPr>
          <a:xfrm>
            <a:off x="5283945" y="4767580"/>
            <a:ext cx="0" cy="28087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E60078E-192D-4552-A2D9-CA6AD40DFFEA}"/>
              </a:ext>
            </a:extLst>
          </p:cNvPr>
          <p:cNvCxnSpPr>
            <a:cxnSpLocks/>
          </p:cNvCxnSpPr>
          <p:nvPr/>
        </p:nvCxnSpPr>
        <p:spPr>
          <a:xfrm flipH="1">
            <a:off x="5273076" y="1789139"/>
            <a:ext cx="1" cy="28087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EBD8F31F-F828-450D-97B5-667B26348254}"/>
              </a:ext>
            </a:extLst>
          </p:cNvPr>
          <p:cNvSpPr/>
          <p:nvPr/>
        </p:nvSpPr>
        <p:spPr>
          <a:xfrm>
            <a:off x="7138131" y="957794"/>
            <a:ext cx="678684" cy="67868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3820CB3F-71CC-442A-B462-A728C4AB81E7}"/>
              </a:ext>
            </a:extLst>
          </p:cNvPr>
          <p:cNvSpPr/>
          <p:nvPr/>
        </p:nvSpPr>
        <p:spPr>
          <a:xfrm>
            <a:off x="7129422" y="957794"/>
            <a:ext cx="678684" cy="678684"/>
          </a:xfrm>
          <a:prstGeom prst="ellipse">
            <a:avLst/>
          </a:prstGeom>
          <a:solidFill>
            <a:schemeClr val="accent1">
              <a:alpha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24AC00F-AE4D-4A17-A7BE-583622087B04}"/>
              </a:ext>
            </a:extLst>
          </p:cNvPr>
          <p:cNvSpPr/>
          <p:nvPr/>
        </p:nvSpPr>
        <p:spPr>
          <a:xfrm>
            <a:off x="7232684" y="3920406"/>
            <a:ext cx="678684" cy="678684"/>
          </a:xfrm>
          <a:prstGeom prst="ellipse">
            <a:avLst/>
          </a:prstGeom>
          <a:solidFill>
            <a:schemeClr val="accent1">
              <a:alpha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A958219E-2CA5-4235-BB5B-B8E3E7E828CB}"/>
              </a:ext>
            </a:extLst>
          </p:cNvPr>
          <p:cNvCxnSpPr>
            <a:cxnSpLocks/>
          </p:cNvCxnSpPr>
          <p:nvPr/>
        </p:nvCxnSpPr>
        <p:spPr>
          <a:xfrm>
            <a:off x="7290238" y="1246004"/>
            <a:ext cx="357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4EA565A-3A20-41EB-AE5F-31D675B66ABE}"/>
              </a:ext>
            </a:extLst>
          </p:cNvPr>
          <p:cNvCxnSpPr>
            <a:cxnSpLocks/>
          </p:cNvCxnSpPr>
          <p:nvPr/>
        </p:nvCxnSpPr>
        <p:spPr>
          <a:xfrm>
            <a:off x="7290238" y="1335053"/>
            <a:ext cx="357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DEF33BB-0270-45DC-B016-5603A26454FA}"/>
              </a:ext>
            </a:extLst>
          </p:cNvPr>
          <p:cNvCxnSpPr>
            <a:cxnSpLocks/>
          </p:cNvCxnSpPr>
          <p:nvPr/>
        </p:nvCxnSpPr>
        <p:spPr>
          <a:xfrm flipV="1">
            <a:off x="7572026" y="4033752"/>
            <a:ext cx="0" cy="4275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37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47" name="Slide Zoom 46">
                <a:extLst>
                  <a:ext uri="{FF2B5EF4-FFF2-40B4-BE49-F238E27FC236}">
                    <a16:creationId xmlns:a16="http://schemas.microsoft.com/office/drawing/2014/main" id="{D48A89C9-D210-42DD-9FCC-203DAF99A773}"/>
                  </a:ext>
                </a:extLst>
              </p:cNvPr>
              <p:cNvGraphicFramePr>
                <a:graphicFrameLocks noChangeAspect="1"/>
              </p:cNvGraphicFramePr>
              <p:nvPr>
                <p:extLst>
                  <p:ext uri="{D42A27DB-BD31-4B8C-83A1-F6EECF244321}">
                    <p14:modId xmlns:p14="http://schemas.microsoft.com/office/powerpoint/2010/main" val="1299445330"/>
                  </p:ext>
                </p:extLst>
              </p:nvPr>
            </p:nvGraphicFramePr>
            <p:xfrm>
              <a:off x="6096000" y="379169"/>
              <a:ext cx="2901248" cy="2901248"/>
            </p:xfrm>
            <a:graphic>
              <a:graphicData uri="http://schemas.microsoft.com/office/powerpoint/2016/slidezoom">
                <pslz:sldZm>
                  <pslz:sldZmObj sldId="285" cId="3985354170">
                    <pslz:zmPr id="{1A658B00-EC95-4696-88A4-C1264B49DA11}"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901248" cy="2901248"/>
                        </a:xfrm>
                        <a:prstGeom prst="rect">
                          <a:avLst/>
                        </a:prstGeom>
                        <a:ln>
                          <a:noFill/>
                        </a:ln>
                      </p166:spPr>
                    </pslz:zmPr>
                  </pslz:sldZmObj>
                </pslz:sldZm>
              </a:graphicData>
            </a:graphic>
          </p:graphicFrame>
        </mc:Choice>
        <mc:Fallback>
          <p:pic>
            <p:nvPicPr>
              <p:cNvPr id="47" name="Slide Zoom 46">
                <a:hlinkClick r:id="rId4" action="ppaction://hlinksldjump"/>
                <a:extLst>
                  <a:ext uri="{FF2B5EF4-FFF2-40B4-BE49-F238E27FC236}">
                    <a16:creationId xmlns:a16="http://schemas.microsoft.com/office/drawing/2014/main" id="{D48A89C9-D210-42DD-9FCC-203DAF99A773}"/>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6096000" y="379169"/>
                <a:ext cx="2901248" cy="2901248"/>
              </a:xfrm>
              <a:prstGeom prst="rect">
                <a:avLst/>
              </a:prstGeom>
              <a:ln>
                <a:noFill/>
              </a:ln>
            </p:spPr>
          </p:pic>
        </mc:Fallback>
      </mc:AlternateContent>
      <mc:AlternateContent xmlns:mc="http://schemas.openxmlformats.org/markup-compatibility/2006">
        <mc:Choice xmlns:pslz="http://schemas.microsoft.com/office/powerpoint/2016/slidezoom" Requires="pslz">
          <p:graphicFrame>
            <p:nvGraphicFramePr>
              <p:cNvPr id="45" name="Slide Zoom 44">
                <a:extLst>
                  <a:ext uri="{FF2B5EF4-FFF2-40B4-BE49-F238E27FC236}">
                    <a16:creationId xmlns:a16="http://schemas.microsoft.com/office/drawing/2014/main" id="{8BEEDE2F-A52A-4C5F-81DA-5680C3D36AAE}"/>
                  </a:ext>
                </a:extLst>
              </p:cNvPr>
              <p:cNvGraphicFramePr>
                <a:graphicFrameLocks noChangeAspect="1"/>
              </p:cNvGraphicFramePr>
              <p:nvPr>
                <p:extLst>
                  <p:ext uri="{D42A27DB-BD31-4B8C-83A1-F6EECF244321}">
                    <p14:modId xmlns:p14="http://schemas.microsoft.com/office/powerpoint/2010/main" val="1939651816"/>
                  </p:ext>
                </p:extLst>
              </p:nvPr>
            </p:nvGraphicFramePr>
            <p:xfrm>
              <a:off x="6096000" y="3653879"/>
              <a:ext cx="2901248" cy="2901248"/>
            </p:xfrm>
            <a:graphic>
              <a:graphicData uri="http://schemas.microsoft.com/office/powerpoint/2016/slidezoom">
                <pslz:sldZm>
                  <pslz:sldZmObj sldId="286" cId="725016353">
                    <pslz:zmPr id="{15533C0F-A0E7-41E5-B994-7B70486BB6DA}"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901248" cy="2901248"/>
                        </a:xfrm>
                        <a:prstGeom prst="rect">
                          <a:avLst/>
                        </a:prstGeom>
                        <a:ln>
                          <a:noFill/>
                        </a:ln>
                      </p166:spPr>
                    </pslz:zmPr>
                  </pslz:sldZmObj>
                </pslz:sldZm>
              </a:graphicData>
            </a:graphic>
          </p:graphicFrame>
        </mc:Choice>
        <mc:Fallback>
          <p:pic>
            <p:nvPicPr>
              <p:cNvPr id="45" name="Slide Zoom 44">
                <a:hlinkClick r:id="rId6" action="ppaction://hlinksldjump"/>
                <a:extLst>
                  <a:ext uri="{FF2B5EF4-FFF2-40B4-BE49-F238E27FC236}">
                    <a16:creationId xmlns:a16="http://schemas.microsoft.com/office/drawing/2014/main" id="{8BEEDE2F-A52A-4C5F-81DA-5680C3D36AAE}"/>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6096000" y="3653879"/>
                <a:ext cx="2901248" cy="2901248"/>
              </a:xfrm>
              <a:prstGeom prst="rect">
                <a:avLst/>
              </a:prstGeom>
              <a:ln>
                <a:noFill/>
              </a:ln>
            </p:spPr>
          </p:pic>
        </mc:Fallback>
      </mc:AlternateContent>
      <p:grpSp>
        <p:nvGrpSpPr>
          <p:cNvPr id="43" name="Group 42">
            <a:extLst>
              <a:ext uri="{FF2B5EF4-FFF2-40B4-BE49-F238E27FC236}">
                <a16:creationId xmlns:a16="http://schemas.microsoft.com/office/drawing/2014/main" id="{508EA881-D7E6-4A92-B221-4F1F96D2147D}"/>
              </a:ext>
            </a:extLst>
          </p:cNvPr>
          <p:cNvGrpSpPr/>
          <p:nvPr/>
        </p:nvGrpSpPr>
        <p:grpSpPr>
          <a:xfrm>
            <a:off x="763742" y="1517265"/>
            <a:ext cx="4032476" cy="4032476"/>
            <a:chOff x="763742" y="1517265"/>
            <a:chExt cx="4032476" cy="4032476"/>
          </a:xfrm>
        </p:grpSpPr>
        <p:sp>
          <p:nvSpPr>
            <p:cNvPr id="7" name="Oval 6">
              <a:extLst>
                <a:ext uri="{FF2B5EF4-FFF2-40B4-BE49-F238E27FC236}">
                  <a16:creationId xmlns:a16="http://schemas.microsoft.com/office/drawing/2014/main" id="{28B90FCE-A223-4638-842D-AA24E731F82A}"/>
                </a:ext>
              </a:extLst>
            </p:cNvPr>
            <p:cNvSpPr/>
            <p:nvPr/>
          </p:nvSpPr>
          <p:spPr>
            <a:xfrm>
              <a:off x="763742" y="1517265"/>
              <a:ext cx="4032476" cy="4032476"/>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14B10EB-F8E0-4018-80F6-6BB220BC54A2}"/>
                </a:ext>
              </a:extLst>
            </p:cNvPr>
            <p:cNvSpPr txBox="1"/>
            <p:nvPr/>
          </p:nvSpPr>
          <p:spPr>
            <a:xfrm>
              <a:off x="1099109" y="3350177"/>
              <a:ext cx="3312633" cy="1754326"/>
            </a:xfrm>
            <a:prstGeom prst="rect">
              <a:avLst/>
            </a:prstGeom>
            <a:noFill/>
          </p:spPr>
          <p:txBody>
            <a:bodyPr wrap="square" rtlCol="0">
              <a:spAutoFit/>
            </a:bodyPr>
            <a:lstStyle/>
            <a:p>
              <a:pPr algn="ctr"/>
              <a:r>
                <a:rPr lang="en-US" sz="3600" dirty="0">
                  <a:solidFill>
                    <a:schemeClr val="bg1"/>
                  </a:solidFill>
                  <a:latin typeface="Raleway Black" pitchFamily="2" charset="0"/>
                </a:rPr>
                <a:t>Performance Testing of the System</a:t>
              </a:r>
            </a:p>
          </p:txBody>
        </p:sp>
        <p:pic>
          <p:nvPicPr>
            <p:cNvPr id="9" name="Graphic 8" descr="Badge with solid fill">
              <a:extLst>
                <a:ext uri="{FF2B5EF4-FFF2-40B4-BE49-F238E27FC236}">
                  <a16:creationId xmlns:a16="http://schemas.microsoft.com/office/drawing/2014/main" id="{B6C392BA-C169-4492-8B60-2DEA056626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05924" y="1705164"/>
              <a:ext cx="1506515" cy="1506515"/>
            </a:xfrm>
            <a:prstGeom prst="rect">
              <a:avLst/>
            </a:prstGeom>
          </p:spPr>
        </p:pic>
      </p:grpSp>
      <p:cxnSp>
        <p:nvCxnSpPr>
          <p:cNvPr id="25" name="Straight Connector 24">
            <a:extLst>
              <a:ext uri="{FF2B5EF4-FFF2-40B4-BE49-F238E27FC236}">
                <a16:creationId xmlns:a16="http://schemas.microsoft.com/office/drawing/2014/main" id="{5E76E2CD-3939-4F2D-9D43-38912E2D8E69}"/>
              </a:ext>
            </a:extLst>
          </p:cNvPr>
          <p:cNvCxnSpPr>
            <a:cxnSpLocks/>
            <a:stCxn id="7" idx="7"/>
          </p:cNvCxnSpPr>
          <p:nvPr/>
        </p:nvCxnSpPr>
        <p:spPr>
          <a:xfrm flipV="1">
            <a:off x="4205676" y="1829793"/>
            <a:ext cx="1677197" cy="278014"/>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8B5B7B-D727-4BBB-87F6-0D9CFF6CE4D1}"/>
              </a:ext>
            </a:extLst>
          </p:cNvPr>
          <p:cNvCxnSpPr>
            <a:cxnSpLocks/>
            <a:stCxn id="7" idx="5"/>
          </p:cNvCxnSpPr>
          <p:nvPr/>
        </p:nvCxnSpPr>
        <p:spPr>
          <a:xfrm>
            <a:off x="4205676" y="4959199"/>
            <a:ext cx="1655906" cy="99136"/>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74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F499F1-3A0D-455D-8DBE-F99FB2822BDE}"/>
              </a:ext>
            </a:extLst>
          </p:cNvPr>
          <p:cNvGrpSpPr/>
          <p:nvPr/>
        </p:nvGrpSpPr>
        <p:grpSpPr>
          <a:xfrm>
            <a:off x="457644" y="278495"/>
            <a:ext cx="2784090" cy="2784090"/>
            <a:chOff x="5022113" y="582068"/>
            <a:chExt cx="2147774" cy="2147774"/>
          </a:xfrm>
        </p:grpSpPr>
        <p:grpSp>
          <p:nvGrpSpPr>
            <p:cNvPr id="3" name="Group 2">
              <a:extLst>
                <a:ext uri="{FF2B5EF4-FFF2-40B4-BE49-F238E27FC236}">
                  <a16:creationId xmlns:a16="http://schemas.microsoft.com/office/drawing/2014/main" id="{2AF26EE6-5AB0-4083-93F2-D18737B3579D}"/>
                </a:ext>
              </a:extLst>
            </p:cNvPr>
            <p:cNvGrpSpPr/>
            <p:nvPr/>
          </p:nvGrpSpPr>
          <p:grpSpPr>
            <a:xfrm>
              <a:off x="5022113" y="582068"/>
              <a:ext cx="2147774" cy="2147774"/>
              <a:chOff x="9363102" y="2160165"/>
              <a:chExt cx="2537670" cy="2537670"/>
            </a:xfrm>
          </p:grpSpPr>
          <p:sp>
            <p:nvSpPr>
              <p:cNvPr id="5" name="Oval 4">
                <a:extLst>
                  <a:ext uri="{FF2B5EF4-FFF2-40B4-BE49-F238E27FC236}">
                    <a16:creationId xmlns:a16="http://schemas.microsoft.com/office/drawing/2014/main" id="{4A8FE387-A4C7-40FE-8E6C-7C49D7BCF92D}"/>
                  </a:ext>
                </a:extLst>
              </p:cNvPr>
              <p:cNvSpPr/>
              <p:nvPr/>
            </p:nvSpPr>
            <p:spPr>
              <a:xfrm>
                <a:off x="9363102" y="2160165"/>
                <a:ext cx="2537670" cy="2537670"/>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DB8F45-5DDA-477E-880F-257C8F904221}"/>
                  </a:ext>
                </a:extLst>
              </p:cNvPr>
              <p:cNvSpPr txBox="1"/>
              <p:nvPr/>
            </p:nvSpPr>
            <p:spPr>
              <a:xfrm>
                <a:off x="9522503" y="2592608"/>
                <a:ext cx="2218868" cy="869659"/>
              </a:xfrm>
              <a:prstGeom prst="rect">
                <a:avLst/>
              </a:prstGeom>
              <a:noFill/>
            </p:spPr>
            <p:txBody>
              <a:bodyPr wrap="square" rtlCol="0">
                <a:spAutoFit/>
              </a:bodyPr>
              <a:lstStyle/>
              <a:p>
                <a:pPr algn="ctr"/>
                <a:r>
                  <a:rPr lang="en-US" sz="2800" dirty="0">
                    <a:solidFill>
                      <a:schemeClr val="bg1"/>
                    </a:solidFill>
                    <a:latin typeface="Raleway Black" pitchFamily="2" charset="0"/>
                  </a:rPr>
                  <a:t>Floating Sideways</a:t>
                </a:r>
              </a:p>
            </p:txBody>
          </p:sp>
        </p:grpSp>
        <p:pic>
          <p:nvPicPr>
            <p:cNvPr id="4" name="Graphic 3" descr="Rubber duck with solid fill">
              <a:extLst>
                <a:ext uri="{FF2B5EF4-FFF2-40B4-BE49-F238E27FC236}">
                  <a16:creationId xmlns:a16="http://schemas.microsoft.com/office/drawing/2014/main" id="{FAE7CCCD-DC16-4409-959B-C733BAE33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0051" y="1457944"/>
              <a:ext cx="1271898" cy="1271898"/>
            </a:xfrm>
            <a:prstGeom prst="rect">
              <a:avLst/>
            </a:prstGeom>
          </p:spPr>
        </p:pic>
      </p:grpSp>
      <p:grpSp>
        <p:nvGrpSpPr>
          <p:cNvPr id="18" name="Group 17">
            <a:extLst>
              <a:ext uri="{FF2B5EF4-FFF2-40B4-BE49-F238E27FC236}">
                <a16:creationId xmlns:a16="http://schemas.microsoft.com/office/drawing/2014/main" id="{2DA4E991-5D7D-4F39-88D6-B2FC805BC02A}"/>
              </a:ext>
            </a:extLst>
          </p:cNvPr>
          <p:cNvGrpSpPr/>
          <p:nvPr/>
        </p:nvGrpSpPr>
        <p:grpSpPr>
          <a:xfrm>
            <a:off x="4746842" y="238456"/>
            <a:ext cx="2864168" cy="2864168"/>
            <a:chOff x="4746842" y="238456"/>
            <a:chExt cx="2864168" cy="2864168"/>
          </a:xfrm>
        </p:grpSpPr>
        <p:sp>
          <p:nvSpPr>
            <p:cNvPr id="8" name="Oval 7">
              <a:extLst>
                <a:ext uri="{FF2B5EF4-FFF2-40B4-BE49-F238E27FC236}">
                  <a16:creationId xmlns:a16="http://schemas.microsoft.com/office/drawing/2014/main" id="{F04FDBCA-1CCA-4411-879F-C10C9B917108}"/>
                </a:ext>
              </a:extLst>
            </p:cNvPr>
            <p:cNvSpPr/>
            <p:nvPr/>
          </p:nvSpPr>
          <p:spPr>
            <a:xfrm>
              <a:off x="4746842" y="238456"/>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Chart&#10;&#10;Description automatically generated">
              <a:extLst>
                <a:ext uri="{FF2B5EF4-FFF2-40B4-BE49-F238E27FC236}">
                  <a16:creationId xmlns:a16="http://schemas.microsoft.com/office/drawing/2014/main" id="{A2ECDCCB-D0EA-4D90-BDC7-31BC59968E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950" y="791145"/>
              <a:ext cx="2444100" cy="1898192"/>
            </a:xfrm>
            <a:prstGeom prst="rect">
              <a:avLst/>
            </a:prstGeom>
          </p:spPr>
        </p:pic>
      </p:grpSp>
      <p:grpSp>
        <p:nvGrpSpPr>
          <p:cNvPr id="19" name="Group 18">
            <a:extLst>
              <a:ext uri="{FF2B5EF4-FFF2-40B4-BE49-F238E27FC236}">
                <a16:creationId xmlns:a16="http://schemas.microsoft.com/office/drawing/2014/main" id="{2DE406F8-7061-433A-9B4E-F8C15B1BF2AA}"/>
              </a:ext>
            </a:extLst>
          </p:cNvPr>
          <p:cNvGrpSpPr/>
          <p:nvPr/>
        </p:nvGrpSpPr>
        <p:grpSpPr>
          <a:xfrm>
            <a:off x="8875850" y="238456"/>
            <a:ext cx="2864168" cy="2864168"/>
            <a:chOff x="8402688" y="308157"/>
            <a:chExt cx="2864168" cy="2864168"/>
          </a:xfrm>
        </p:grpSpPr>
        <p:sp>
          <p:nvSpPr>
            <p:cNvPr id="10" name="Oval 9">
              <a:extLst>
                <a:ext uri="{FF2B5EF4-FFF2-40B4-BE49-F238E27FC236}">
                  <a16:creationId xmlns:a16="http://schemas.microsoft.com/office/drawing/2014/main" id="{F51BE026-7C21-4315-AF99-8EE8A51756BC}"/>
                </a:ext>
              </a:extLst>
            </p:cNvPr>
            <p:cNvSpPr/>
            <p:nvPr/>
          </p:nvSpPr>
          <p:spPr>
            <a:xfrm>
              <a:off x="8402688" y="308157"/>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 line chart&#10;&#10;Description automatically generated">
              <a:extLst>
                <a:ext uri="{FF2B5EF4-FFF2-40B4-BE49-F238E27FC236}">
                  <a16:creationId xmlns:a16="http://schemas.microsoft.com/office/drawing/2014/main" id="{6A356D99-F1BE-4B5D-A89B-E033EFCE6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0061" y="866646"/>
              <a:ext cx="2520318" cy="1898192"/>
            </a:xfrm>
            <a:prstGeom prst="rect">
              <a:avLst/>
            </a:prstGeom>
          </p:spPr>
        </p:pic>
      </p:grpSp>
      <p:grpSp>
        <p:nvGrpSpPr>
          <p:cNvPr id="20" name="Group 19">
            <a:extLst>
              <a:ext uri="{FF2B5EF4-FFF2-40B4-BE49-F238E27FC236}">
                <a16:creationId xmlns:a16="http://schemas.microsoft.com/office/drawing/2014/main" id="{47163826-1810-4992-9329-9B1526A38093}"/>
              </a:ext>
            </a:extLst>
          </p:cNvPr>
          <p:cNvGrpSpPr/>
          <p:nvPr/>
        </p:nvGrpSpPr>
        <p:grpSpPr>
          <a:xfrm>
            <a:off x="8861298" y="3540855"/>
            <a:ext cx="2864168" cy="2864168"/>
            <a:chOff x="6634365" y="3317216"/>
            <a:chExt cx="2864168" cy="2864168"/>
          </a:xfrm>
        </p:grpSpPr>
        <p:sp>
          <p:nvSpPr>
            <p:cNvPr id="11" name="Oval 10">
              <a:extLst>
                <a:ext uri="{FF2B5EF4-FFF2-40B4-BE49-F238E27FC236}">
                  <a16:creationId xmlns:a16="http://schemas.microsoft.com/office/drawing/2014/main" id="{9B27FD15-3E26-4DDC-BAFC-9A157BDE3EC1}"/>
                </a:ext>
              </a:extLst>
            </p:cNvPr>
            <p:cNvSpPr/>
            <p:nvPr/>
          </p:nvSpPr>
          <p:spPr>
            <a:xfrm>
              <a:off x="6634365" y="3317216"/>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Line chart&#10;&#10;Description automatically generated">
              <a:extLst>
                <a:ext uri="{FF2B5EF4-FFF2-40B4-BE49-F238E27FC236}">
                  <a16:creationId xmlns:a16="http://schemas.microsoft.com/office/drawing/2014/main" id="{69918C98-0C43-40A5-BD99-FB0258B11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1657" y="3786667"/>
              <a:ext cx="2609583" cy="2068756"/>
            </a:xfrm>
            <a:prstGeom prst="rect">
              <a:avLst/>
            </a:prstGeom>
          </p:spPr>
        </p:pic>
      </p:grpSp>
      <p:cxnSp>
        <p:nvCxnSpPr>
          <p:cNvPr id="25" name="Straight Connector 24">
            <a:extLst>
              <a:ext uri="{FF2B5EF4-FFF2-40B4-BE49-F238E27FC236}">
                <a16:creationId xmlns:a16="http://schemas.microsoft.com/office/drawing/2014/main" id="{8F606217-20AA-4243-8AB5-EEF1DE7EF9EF}"/>
              </a:ext>
            </a:extLst>
          </p:cNvPr>
          <p:cNvCxnSpPr>
            <a:stCxn id="8" idx="6"/>
            <a:endCxn id="10" idx="2"/>
          </p:cNvCxnSpPr>
          <p:nvPr/>
        </p:nvCxnSpPr>
        <p:spPr>
          <a:xfrm>
            <a:off x="7611010" y="1670540"/>
            <a:ext cx="126484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7F6887-9044-4C85-A332-00F485EEEB76}"/>
              </a:ext>
            </a:extLst>
          </p:cNvPr>
          <p:cNvCxnSpPr>
            <a:cxnSpLocks/>
            <a:stCxn id="11" idx="0"/>
            <a:endCxn id="10" idx="4"/>
          </p:cNvCxnSpPr>
          <p:nvPr/>
        </p:nvCxnSpPr>
        <p:spPr>
          <a:xfrm flipV="1">
            <a:off x="10293382" y="3102624"/>
            <a:ext cx="14552" cy="43823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8BCA669-00E6-4E0E-90BA-E74C88C0F308}"/>
              </a:ext>
            </a:extLst>
          </p:cNvPr>
          <p:cNvSpPr txBox="1"/>
          <p:nvPr/>
        </p:nvSpPr>
        <p:spPr>
          <a:xfrm>
            <a:off x="4520715" y="3572555"/>
            <a:ext cx="3316422" cy="2800767"/>
          </a:xfrm>
          <a:prstGeom prst="rect">
            <a:avLst/>
          </a:prstGeom>
          <a:noFill/>
          <a:ln w="76200">
            <a:solidFill>
              <a:schemeClr val="bg1"/>
            </a:solidFill>
          </a:ln>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Raleway" pitchFamily="2" charset="0"/>
              </a:rPr>
              <a:t>2/3 [mL] Increments</a:t>
            </a:r>
          </a:p>
          <a:p>
            <a:pPr marL="285750" indent="-285750">
              <a:buFont typeface="Arial" panose="020B0604020202020204" pitchFamily="34" charset="0"/>
              <a:buChar char="•"/>
            </a:pPr>
            <a:r>
              <a:rPr lang="en-US" sz="1600" b="1" dirty="0">
                <a:solidFill>
                  <a:schemeClr val="bg1"/>
                </a:solidFill>
                <a:latin typeface="Raleway" pitchFamily="2" charset="0"/>
              </a:rPr>
              <a:t>PSA freely bent into a perfect arc </a:t>
            </a:r>
          </a:p>
          <a:p>
            <a:pPr marL="742950" lvl="1" indent="-285750">
              <a:buFont typeface="Arial" panose="020B0604020202020204" pitchFamily="34" charset="0"/>
              <a:buChar char="•"/>
            </a:pPr>
            <a:r>
              <a:rPr lang="en-US" sz="1600" b="1" dirty="0">
                <a:solidFill>
                  <a:srgbClr val="FFFF00"/>
                </a:solidFill>
                <a:latin typeface="Raleway" pitchFamily="2" charset="0"/>
              </a:rPr>
              <a:t>Constant Curvature</a:t>
            </a:r>
          </a:p>
          <a:p>
            <a:pPr marL="742950" lvl="1" indent="-285750">
              <a:buFont typeface="Arial" panose="020B0604020202020204" pitchFamily="34" charset="0"/>
              <a:buChar char="•"/>
            </a:pPr>
            <a:r>
              <a:rPr lang="en-US" sz="1600" b="1" dirty="0">
                <a:solidFill>
                  <a:schemeClr val="bg1"/>
                </a:solidFill>
                <a:latin typeface="Raleway" pitchFamily="2" charset="0"/>
              </a:rPr>
              <a:t>PSA’s tip is a function of  bending Angle and PSA Length</a:t>
            </a:r>
          </a:p>
          <a:p>
            <a:pPr marL="285750" indent="-285750">
              <a:buFont typeface="Arial" panose="020B0604020202020204" pitchFamily="34" charset="0"/>
              <a:buChar char="•"/>
            </a:pPr>
            <a:r>
              <a:rPr lang="en-US" sz="1600" b="1" dirty="0">
                <a:solidFill>
                  <a:srgbClr val="FFFF00"/>
                </a:solidFill>
                <a:latin typeface="Raleway" pitchFamily="2" charset="0"/>
              </a:rPr>
              <a:t>Good Linearity</a:t>
            </a:r>
          </a:p>
          <a:p>
            <a:pPr marL="742950" lvl="1" indent="-285750">
              <a:buFont typeface="Arial" panose="020B0604020202020204" pitchFamily="34" charset="0"/>
              <a:buChar char="•"/>
            </a:pPr>
            <a:r>
              <a:rPr lang="en-US" sz="1600" b="1" dirty="0">
                <a:solidFill>
                  <a:schemeClr val="bg1"/>
                </a:solidFill>
                <a:latin typeface="Raleway" pitchFamily="2" charset="0"/>
              </a:rPr>
              <a:t>1.59 [kPa/mL]</a:t>
            </a:r>
          </a:p>
          <a:p>
            <a:pPr marL="742950" lvl="1" indent="-285750">
              <a:buFont typeface="Arial" panose="020B0604020202020204" pitchFamily="34" charset="0"/>
              <a:buChar char="•"/>
            </a:pPr>
            <a:r>
              <a:rPr lang="en-US" sz="1600" b="1" dirty="0">
                <a:solidFill>
                  <a:schemeClr val="bg1"/>
                </a:solidFill>
                <a:latin typeface="Raleway" pitchFamily="2" charset="0"/>
              </a:rPr>
              <a:t>5.05 [V/mL]</a:t>
            </a:r>
          </a:p>
          <a:p>
            <a:pPr marL="742950" lvl="1" indent="-285750">
              <a:buFont typeface="Arial" panose="020B0604020202020204" pitchFamily="34" charset="0"/>
              <a:buChar char="•"/>
            </a:pPr>
            <a:r>
              <a:rPr lang="en-US" sz="1600" b="1" dirty="0">
                <a:solidFill>
                  <a:schemeClr val="bg1"/>
                </a:solidFill>
                <a:latin typeface="Raleway" pitchFamily="2" charset="0"/>
              </a:rPr>
              <a:t>0.17 V/</a:t>
            </a:r>
            <a:r>
              <a:rPr lang="en-US" sz="1600" b="1" dirty="0">
                <a:solidFill>
                  <a:schemeClr val="bg1"/>
                </a:solidFill>
                <a:latin typeface="Raleway" pitchFamily="2" charset="0"/>
                <a:sym typeface="Symbol" panose="05050102010706020507" pitchFamily="18" charset="2"/>
              </a:rPr>
              <a:t></a:t>
            </a:r>
          </a:p>
        </p:txBody>
      </p:sp>
      <p:cxnSp>
        <p:nvCxnSpPr>
          <p:cNvPr id="31" name="Straight Connector 30">
            <a:extLst>
              <a:ext uri="{FF2B5EF4-FFF2-40B4-BE49-F238E27FC236}">
                <a16:creationId xmlns:a16="http://schemas.microsoft.com/office/drawing/2014/main" id="{D030FEB5-8EAD-4F1C-BA67-BCF569C76180}"/>
              </a:ext>
            </a:extLst>
          </p:cNvPr>
          <p:cNvCxnSpPr>
            <a:stCxn id="29" idx="0"/>
            <a:endCxn id="8" idx="4"/>
          </p:cNvCxnSpPr>
          <p:nvPr/>
        </p:nvCxnSpPr>
        <p:spPr>
          <a:xfrm flipV="1">
            <a:off x="6178926" y="3102624"/>
            <a:ext cx="0" cy="46993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FD4FEC-6F88-4AB7-9647-1AF40FD5AACD}"/>
              </a:ext>
            </a:extLst>
          </p:cNvPr>
          <p:cNvCxnSpPr>
            <a:cxnSpLocks/>
            <a:endCxn id="10" idx="3"/>
          </p:cNvCxnSpPr>
          <p:nvPr/>
        </p:nvCxnSpPr>
        <p:spPr>
          <a:xfrm flipV="1">
            <a:off x="7837137" y="2683176"/>
            <a:ext cx="1458161" cy="9121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17ED2E-E1A1-4B5D-B7ED-C115DC463083}"/>
              </a:ext>
            </a:extLst>
          </p:cNvPr>
          <p:cNvCxnSpPr>
            <a:cxnSpLocks/>
            <a:stCxn id="29" idx="3"/>
            <a:endCxn id="11" idx="2"/>
          </p:cNvCxnSpPr>
          <p:nvPr/>
        </p:nvCxnSpPr>
        <p:spPr>
          <a:xfrm>
            <a:off x="7837137" y="4972939"/>
            <a:ext cx="102416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5ADF2B8C-BDBD-4179-8C43-4C3CB708D3A3}"/>
              </a:ext>
            </a:extLst>
          </p:cNvPr>
          <p:cNvGrpSpPr/>
          <p:nvPr/>
        </p:nvGrpSpPr>
        <p:grpSpPr>
          <a:xfrm>
            <a:off x="753508" y="3886700"/>
            <a:ext cx="2192362" cy="2192362"/>
            <a:chOff x="1112905" y="4329735"/>
            <a:chExt cx="2192362" cy="2192362"/>
          </a:xfrm>
        </p:grpSpPr>
        <p:sp>
          <p:nvSpPr>
            <p:cNvPr id="50" name="Oval 49">
              <a:extLst>
                <a:ext uri="{FF2B5EF4-FFF2-40B4-BE49-F238E27FC236}">
                  <a16:creationId xmlns:a16="http://schemas.microsoft.com/office/drawing/2014/main" id="{9749D221-5235-49AC-A9A0-6749A7638931}"/>
                </a:ext>
              </a:extLst>
            </p:cNvPr>
            <p:cNvSpPr/>
            <p:nvPr/>
          </p:nvSpPr>
          <p:spPr>
            <a:xfrm>
              <a:off x="1112905" y="4329735"/>
              <a:ext cx="2192362" cy="2192362"/>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descr="Logo&#10;&#10;Description automatically generated with low confidence">
              <a:extLst>
                <a:ext uri="{FF2B5EF4-FFF2-40B4-BE49-F238E27FC236}">
                  <a16:creationId xmlns:a16="http://schemas.microsoft.com/office/drawing/2014/main" id="{DD781C13-7B21-4C3F-8850-6EDB5292370C}"/>
                </a:ext>
              </a:extLst>
            </p:cNvPr>
            <p:cNvPicPr>
              <a:picLocks noChangeAspect="1"/>
            </p:cNvPicPr>
            <p:nvPr/>
          </p:nvPicPr>
          <p:blipFill rotWithShape="1">
            <a:blip r:embed="rId8">
              <a:extLst>
                <a:ext uri="{28A0092B-C50C-407E-A947-70E740481C1C}">
                  <a14:useLocalDpi xmlns:a14="http://schemas.microsoft.com/office/drawing/2010/main" val="0"/>
                </a:ext>
              </a:extLst>
            </a:blip>
            <a:srcRect t="14584" r="48169"/>
            <a:stretch/>
          </p:blipFill>
          <p:spPr>
            <a:xfrm>
              <a:off x="1247296" y="4622420"/>
              <a:ext cx="1595916" cy="1606992"/>
            </a:xfrm>
            <a:prstGeom prst="rect">
              <a:avLst/>
            </a:prstGeom>
          </p:spPr>
        </p:pic>
      </p:grpSp>
      <p:cxnSp>
        <p:nvCxnSpPr>
          <p:cNvPr id="57" name="Straight Connector 56">
            <a:extLst>
              <a:ext uri="{FF2B5EF4-FFF2-40B4-BE49-F238E27FC236}">
                <a16:creationId xmlns:a16="http://schemas.microsoft.com/office/drawing/2014/main" id="{9BAC38C8-924F-4D81-9A24-DB2E4BDF1B93}"/>
              </a:ext>
            </a:extLst>
          </p:cNvPr>
          <p:cNvCxnSpPr>
            <a:cxnSpLocks/>
            <a:stCxn id="5" idx="6"/>
            <a:endCxn id="8" idx="2"/>
          </p:cNvCxnSpPr>
          <p:nvPr/>
        </p:nvCxnSpPr>
        <p:spPr>
          <a:xfrm>
            <a:off x="3241734" y="1670540"/>
            <a:ext cx="150510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2C824CF-9461-4976-AEA7-5EDB5CE17845}"/>
              </a:ext>
            </a:extLst>
          </p:cNvPr>
          <p:cNvCxnSpPr>
            <a:cxnSpLocks/>
            <a:stCxn id="50" idx="0"/>
            <a:endCxn id="4" idx="2"/>
          </p:cNvCxnSpPr>
          <p:nvPr/>
        </p:nvCxnSpPr>
        <p:spPr>
          <a:xfrm flipV="1">
            <a:off x="1849689" y="3062585"/>
            <a:ext cx="0" cy="82411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980334-3CF8-407F-B5CD-3F618DB5C612}"/>
              </a:ext>
            </a:extLst>
          </p:cNvPr>
          <p:cNvCxnSpPr>
            <a:cxnSpLocks/>
            <a:stCxn id="50" idx="6"/>
            <a:endCxn id="29" idx="1"/>
          </p:cNvCxnSpPr>
          <p:nvPr/>
        </p:nvCxnSpPr>
        <p:spPr>
          <a:xfrm flipV="1">
            <a:off x="2945870" y="4972939"/>
            <a:ext cx="1574845" cy="99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354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7277EB4D-D193-45D1-8F5E-C8E122DFACA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val="0"/>
              </a:ext>
            </a:extLst>
          </a:blip>
          <a:srcRect l="3538" r="1" b="1"/>
          <a:stretch/>
        </p:blipFill>
        <p:spPr>
          <a:xfrm>
            <a:off x="20" y="1282"/>
            <a:ext cx="12191980" cy="6856718"/>
          </a:xfrm>
          <a:prstGeom prst="rect">
            <a:avLst/>
          </a:prstGeom>
        </p:spPr>
      </p:pic>
      <p:cxnSp>
        <p:nvCxnSpPr>
          <p:cNvPr id="12" name="Straight Connector 11">
            <a:extLst>
              <a:ext uri="{FF2B5EF4-FFF2-40B4-BE49-F238E27FC236}">
                <a16:creationId xmlns:a16="http://schemas.microsoft.com/office/drawing/2014/main" id="{D9FE500E-9E10-4944-A465-1F4B8589B461}"/>
              </a:ext>
            </a:extLst>
          </p:cNvPr>
          <p:cNvCxnSpPr>
            <a:cxnSpLocks/>
          </p:cNvCxnSpPr>
          <p:nvPr/>
        </p:nvCxnSpPr>
        <p:spPr>
          <a:xfrm flipV="1">
            <a:off x="2255048" y="2607669"/>
            <a:ext cx="894011" cy="11085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6FD88F-0C2C-4EDA-A685-C23CD7CBDA31}"/>
              </a:ext>
            </a:extLst>
          </p:cNvPr>
          <p:cNvCxnSpPr>
            <a:cxnSpLocks/>
          </p:cNvCxnSpPr>
          <p:nvPr/>
        </p:nvCxnSpPr>
        <p:spPr>
          <a:xfrm flipH="1" flipV="1">
            <a:off x="4712909" y="2607669"/>
            <a:ext cx="681831" cy="74908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C6935E-15B5-442C-A76B-75BDBB0BE444}"/>
              </a:ext>
            </a:extLst>
          </p:cNvPr>
          <p:cNvCxnSpPr>
            <a:cxnSpLocks/>
          </p:cNvCxnSpPr>
          <p:nvPr/>
        </p:nvCxnSpPr>
        <p:spPr>
          <a:xfrm flipV="1">
            <a:off x="7530931" y="3356753"/>
            <a:ext cx="714681" cy="28508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B9AEA7-1DFA-48A0-A004-4FDD04BA8687}"/>
              </a:ext>
            </a:extLst>
          </p:cNvPr>
          <p:cNvSpPr txBox="1"/>
          <p:nvPr/>
        </p:nvSpPr>
        <p:spPr>
          <a:xfrm>
            <a:off x="319981" y="5552508"/>
            <a:ext cx="3111510" cy="1015663"/>
          </a:xfrm>
          <a:prstGeom prst="rect">
            <a:avLst/>
          </a:prstGeom>
          <a:noFill/>
        </p:spPr>
        <p:txBody>
          <a:bodyPr wrap="square" rtlCol="0">
            <a:spAutoFit/>
          </a:bodyPr>
          <a:lstStyle/>
          <a:p>
            <a:r>
              <a:rPr lang="en-US" sz="3000" spc="-150" dirty="0">
                <a:solidFill>
                  <a:schemeClr val="bg1"/>
                </a:solidFill>
                <a:latin typeface="Raleway Black" pitchFamily="2" charset="0"/>
              </a:rPr>
              <a:t>INTRODUCTION &amp; BACKGROUND</a:t>
            </a:r>
          </a:p>
        </p:txBody>
      </p:sp>
      <p:sp>
        <p:nvSpPr>
          <p:cNvPr id="34" name="TextBox 33">
            <a:extLst>
              <a:ext uri="{FF2B5EF4-FFF2-40B4-BE49-F238E27FC236}">
                <a16:creationId xmlns:a16="http://schemas.microsoft.com/office/drawing/2014/main" id="{9A3A30B4-D112-4EA8-A286-5666FF1C39B7}"/>
              </a:ext>
            </a:extLst>
          </p:cNvPr>
          <p:cNvSpPr txBox="1"/>
          <p:nvPr/>
        </p:nvSpPr>
        <p:spPr>
          <a:xfrm>
            <a:off x="1765968" y="148647"/>
            <a:ext cx="4330032" cy="553998"/>
          </a:xfrm>
          <a:prstGeom prst="rect">
            <a:avLst/>
          </a:prstGeom>
          <a:noFill/>
        </p:spPr>
        <p:txBody>
          <a:bodyPr wrap="none" rtlCol="0">
            <a:spAutoFit/>
          </a:bodyPr>
          <a:lstStyle/>
          <a:p>
            <a:r>
              <a:rPr lang="en-US" sz="3000" spc="-150" dirty="0">
                <a:solidFill>
                  <a:schemeClr val="bg1"/>
                </a:solidFill>
                <a:latin typeface="Raleway Black" pitchFamily="2" charset="0"/>
              </a:rPr>
              <a:t>MATERIALS &amp; METHODS</a:t>
            </a:r>
          </a:p>
        </p:txBody>
      </p:sp>
      <p:sp>
        <p:nvSpPr>
          <p:cNvPr id="39" name="TextBox 38">
            <a:extLst>
              <a:ext uri="{FF2B5EF4-FFF2-40B4-BE49-F238E27FC236}">
                <a16:creationId xmlns:a16="http://schemas.microsoft.com/office/drawing/2014/main" id="{EC0324C8-C35B-470D-8B5E-27469AE794D0}"/>
              </a:ext>
            </a:extLst>
          </p:cNvPr>
          <p:cNvSpPr txBox="1"/>
          <p:nvPr/>
        </p:nvSpPr>
        <p:spPr>
          <a:xfrm>
            <a:off x="4117840" y="6247541"/>
            <a:ext cx="4342856" cy="553998"/>
          </a:xfrm>
          <a:prstGeom prst="rect">
            <a:avLst/>
          </a:prstGeom>
          <a:noFill/>
        </p:spPr>
        <p:txBody>
          <a:bodyPr wrap="none" rtlCol="0">
            <a:spAutoFit/>
          </a:bodyPr>
          <a:lstStyle/>
          <a:p>
            <a:r>
              <a:rPr lang="en-US" sz="3000" spc="-150" dirty="0">
                <a:solidFill>
                  <a:schemeClr val="bg1"/>
                </a:solidFill>
                <a:latin typeface="Raleway Black" pitchFamily="2" charset="0"/>
              </a:rPr>
              <a:t>RESULTS &amp; DISCUSSION</a:t>
            </a:r>
          </a:p>
        </p:txBody>
      </p:sp>
      <p:sp>
        <p:nvSpPr>
          <p:cNvPr id="40" name="TextBox 39">
            <a:extLst>
              <a:ext uri="{FF2B5EF4-FFF2-40B4-BE49-F238E27FC236}">
                <a16:creationId xmlns:a16="http://schemas.microsoft.com/office/drawing/2014/main" id="{0FF190EF-E78E-4E6B-AB5C-3CC8991DE92C}"/>
              </a:ext>
            </a:extLst>
          </p:cNvPr>
          <p:cNvSpPr txBox="1"/>
          <p:nvPr/>
        </p:nvSpPr>
        <p:spPr>
          <a:xfrm>
            <a:off x="8662624" y="4160814"/>
            <a:ext cx="2293981" cy="1015663"/>
          </a:xfrm>
          <a:prstGeom prst="rect">
            <a:avLst/>
          </a:prstGeom>
          <a:noFill/>
        </p:spPr>
        <p:txBody>
          <a:bodyPr wrap="square" rtlCol="0">
            <a:spAutoFit/>
          </a:bodyPr>
          <a:lstStyle/>
          <a:p>
            <a:r>
              <a:rPr lang="en-US" sz="3000" spc="-150" dirty="0">
                <a:solidFill>
                  <a:schemeClr val="bg1"/>
                </a:solidFill>
                <a:latin typeface="Raleway Black" pitchFamily="2" charset="0"/>
              </a:rPr>
              <a:t>QUESTIONS &amp; ANSWERS</a:t>
            </a:r>
          </a:p>
        </p:txBody>
      </p:sp>
      <mc:AlternateContent xmlns:mc="http://schemas.openxmlformats.org/markup-compatibility/2006">
        <mc:Choice xmlns:pslz="http://schemas.microsoft.com/office/powerpoint/2016/slidezoom" Requires="pslz">
          <p:graphicFrame>
            <p:nvGraphicFramePr>
              <p:cNvPr id="58" name="Slide Zoom 57">
                <a:extLst>
                  <a:ext uri="{FF2B5EF4-FFF2-40B4-BE49-F238E27FC236}">
                    <a16:creationId xmlns:a16="http://schemas.microsoft.com/office/drawing/2014/main" id="{FCFED54D-4AFD-4D4A-8AD9-A221C8C99415}"/>
                  </a:ext>
                </a:extLst>
              </p:cNvPr>
              <p:cNvGraphicFramePr>
                <a:graphicFrameLocks noChangeAspect="1"/>
              </p:cNvGraphicFramePr>
              <p:nvPr>
                <p:extLst>
                  <p:ext uri="{D42A27DB-BD31-4B8C-83A1-F6EECF244321}">
                    <p14:modId xmlns:p14="http://schemas.microsoft.com/office/powerpoint/2010/main" val="2185243840"/>
                  </p:ext>
                </p:extLst>
              </p:nvPr>
            </p:nvGraphicFramePr>
            <p:xfrm>
              <a:off x="722574" y="3437385"/>
              <a:ext cx="1927095" cy="1927095"/>
            </p:xfrm>
            <a:graphic>
              <a:graphicData uri="http://schemas.microsoft.com/office/powerpoint/2016/slidezoom">
                <pslz:sldZm>
                  <pslz:sldZmObj sldId="257" cId="1561758465">
                    <pslz:zmPr id="{8F9DE5A7-ADF6-493C-BBA7-4AAAF15B34B3}"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927095" cy="1927095"/>
                        </a:xfrm>
                        <a:prstGeom prst="rect">
                          <a:avLst/>
                        </a:prstGeom>
                      </p166:spPr>
                    </pslz:zmPr>
                  </pslz:sldZmObj>
                </pslz:sldZm>
              </a:graphicData>
            </a:graphic>
          </p:graphicFrame>
        </mc:Choice>
        <mc:Fallback>
          <p:pic>
            <p:nvPicPr>
              <p:cNvPr id="58" name="Slide Zoom 57">
                <a:hlinkClick r:id="rId6" action="ppaction://hlinksldjump"/>
                <a:extLst>
                  <a:ext uri="{FF2B5EF4-FFF2-40B4-BE49-F238E27FC236}">
                    <a16:creationId xmlns:a16="http://schemas.microsoft.com/office/drawing/2014/main" id="{FCFED54D-4AFD-4D4A-8AD9-A221C8C99415}"/>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22574" y="3437385"/>
                <a:ext cx="1927095" cy="1927095"/>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60" name="Slide Zoom 59">
                <a:extLst>
                  <a:ext uri="{FF2B5EF4-FFF2-40B4-BE49-F238E27FC236}">
                    <a16:creationId xmlns:a16="http://schemas.microsoft.com/office/drawing/2014/main" id="{48111CCF-1FF0-4D44-89B4-9E48AC60C0AE}"/>
                  </a:ext>
                </a:extLst>
              </p:cNvPr>
              <p:cNvGraphicFramePr>
                <a:graphicFrameLocks noChangeAspect="1"/>
              </p:cNvGraphicFramePr>
              <p:nvPr>
                <p:extLst>
                  <p:ext uri="{D42A27DB-BD31-4B8C-83A1-F6EECF244321}">
                    <p14:modId xmlns:p14="http://schemas.microsoft.com/office/powerpoint/2010/main" val="3614596730"/>
                  </p:ext>
                </p:extLst>
              </p:nvPr>
            </p:nvGraphicFramePr>
            <p:xfrm>
              <a:off x="2736952" y="643454"/>
              <a:ext cx="2361453" cy="2361453"/>
            </p:xfrm>
            <a:graphic>
              <a:graphicData uri="http://schemas.microsoft.com/office/powerpoint/2016/slidezoom">
                <pslz:sldZm>
                  <pslz:sldZmObj sldId="261" cId="1930380989">
                    <pslz:zmPr id="{B57FA2F2-E9CA-457A-940A-8547A7A92524}"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361453" cy="2361453"/>
                        </a:xfrm>
                        <a:prstGeom prst="rect">
                          <a:avLst/>
                        </a:prstGeom>
                        <a:ln w="3175">
                          <a:noFill/>
                        </a:ln>
                      </p166:spPr>
                    </pslz:zmPr>
                  </pslz:sldZmObj>
                </pslz:sldZm>
              </a:graphicData>
            </a:graphic>
          </p:graphicFrame>
        </mc:Choice>
        <mc:Fallback>
          <p:pic>
            <p:nvPicPr>
              <p:cNvPr id="60" name="Slide Zoom 59">
                <a:hlinkClick r:id="rId8" action="ppaction://hlinksldjump"/>
                <a:extLst>
                  <a:ext uri="{FF2B5EF4-FFF2-40B4-BE49-F238E27FC236}">
                    <a16:creationId xmlns:a16="http://schemas.microsoft.com/office/drawing/2014/main" id="{48111CCF-1FF0-4D44-89B4-9E48AC60C0AE}"/>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2736952" y="643454"/>
                <a:ext cx="2361453" cy="2361453"/>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62" name="Slide Zoom 61">
                <a:extLst>
                  <a:ext uri="{FF2B5EF4-FFF2-40B4-BE49-F238E27FC236}">
                    <a16:creationId xmlns:a16="http://schemas.microsoft.com/office/drawing/2014/main" id="{C6E67BF7-F8B7-487D-ACEE-68C52F71CFE8}"/>
                  </a:ext>
                </a:extLst>
              </p:cNvPr>
              <p:cNvGraphicFramePr>
                <a:graphicFrameLocks noChangeAspect="1"/>
              </p:cNvGraphicFramePr>
              <p:nvPr>
                <p:extLst>
                  <p:ext uri="{D42A27DB-BD31-4B8C-83A1-F6EECF244321}">
                    <p14:modId xmlns:p14="http://schemas.microsoft.com/office/powerpoint/2010/main" val="2927330301"/>
                  </p:ext>
                </p:extLst>
              </p:nvPr>
            </p:nvGraphicFramePr>
            <p:xfrm>
              <a:off x="4647354" y="3052108"/>
              <a:ext cx="3307058" cy="3307058"/>
            </p:xfrm>
            <a:graphic>
              <a:graphicData uri="http://schemas.microsoft.com/office/powerpoint/2016/slidezoom">
                <pslz:sldZm>
                  <pslz:sldZmObj sldId="262" cId="3226093360">
                    <pslz:zmPr id="{B9693059-EB34-4186-B07E-EB386E6642B5}"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3307058" cy="3307058"/>
                        </a:xfrm>
                        <a:prstGeom prst="rect">
                          <a:avLst/>
                        </a:prstGeom>
                        <a:ln w="3175">
                          <a:noFill/>
                        </a:ln>
                      </p166:spPr>
                    </pslz:zmPr>
                  </pslz:sldZmObj>
                </pslz:sldZm>
              </a:graphicData>
            </a:graphic>
          </p:graphicFrame>
        </mc:Choice>
        <mc:Fallback>
          <p:pic>
            <p:nvPicPr>
              <p:cNvPr id="62" name="Slide Zoom 61">
                <a:hlinkClick r:id="rId10" action="ppaction://hlinksldjump"/>
                <a:extLst>
                  <a:ext uri="{FF2B5EF4-FFF2-40B4-BE49-F238E27FC236}">
                    <a16:creationId xmlns:a16="http://schemas.microsoft.com/office/drawing/2014/main" id="{C6E67BF7-F8B7-487D-ACEE-68C52F71CFE8}"/>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4647354" y="3052108"/>
                <a:ext cx="3307058" cy="3307058"/>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68" name="Slide Zoom 67">
                <a:extLst>
                  <a:ext uri="{FF2B5EF4-FFF2-40B4-BE49-F238E27FC236}">
                    <a16:creationId xmlns:a16="http://schemas.microsoft.com/office/drawing/2014/main" id="{3BEEC501-1274-4AF0-AE0D-1C2DC32D359A}"/>
                  </a:ext>
                </a:extLst>
              </p:cNvPr>
              <p:cNvGraphicFramePr>
                <a:graphicFrameLocks noChangeAspect="1"/>
              </p:cNvGraphicFramePr>
              <p:nvPr>
                <p:extLst>
                  <p:ext uri="{D42A27DB-BD31-4B8C-83A1-F6EECF244321}">
                    <p14:modId xmlns:p14="http://schemas.microsoft.com/office/powerpoint/2010/main" val="4182866327"/>
                  </p:ext>
                </p:extLst>
              </p:nvPr>
            </p:nvGraphicFramePr>
            <p:xfrm>
              <a:off x="7788155" y="118868"/>
              <a:ext cx="4041946" cy="4041946"/>
            </p:xfrm>
            <a:graphic>
              <a:graphicData uri="http://schemas.microsoft.com/office/powerpoint/2016/slidezoom">
                <pslz:sldZm>
                  <pslz:sldZmObj sldId="263" cId="3159130180">
                    <pslz:zmPr id="{C91D1CA2-2CA7-4B98-887C-E7CFC8DC482A}" imageType="cover" transitionDur="1000" showBg="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4041946" cy="4041946"/>
                        </a:xfrm>
                        <a:prstGeom prst="rect">
                          <a:avLst/>
                        </a:prstGeom>
                        <a:ln w="3175">
                          <a:noFill/>
                        </a:ln>
                      </p166:spPr>
                    </pslz:zmPr>
                  </pslz:sldZmObj>
                </pslz:sldZm>
              </a:graphicData>
            </a:graphic>
          </p:graphicFrame>
        </mc:Choice>
        <mc:Fallback>
          <p:pic>
            <p:nvPicPr>
              <p:cNvPr id="68" name="Slide Zoom 67">
                <a:hlinkClick r:id="rId12" action="ppaction://hlinksldjump"/>
                <a:extLst>
                  <a:ext uri="{FF2B5EF4-FFF2-40B4-BE49-F238E27FC236}">
                    <a16:creationId xmlns:a16="http://schemas.microsoft.com/office/drawing/2014/main" id="{3BEEC501-1274-4AF0-AE0D-1C2DC32D359A}"/>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7788155" y="118868"/>
                <a:ext cx="4041946" cy="4041946"/>
              </a:xfrm>
              <a:prstGeom prst="rect">
                <a:avLst/>
              </a:prstGeom>
              <a:ln w="3175">
                <a:noFill/>
              </a:ln>
            </p:spPr>
          </p:pic>
        </mc:Fallback>
      </mc:AlternateContent>
    </p:spTree>
    <p:extLst>
      <p:ext uri="{BB962C8B-B14F-4D97-AF65-F5344CB8AC3E}">
        <p14:creationId xmlns:p14="http://schemas.microsoft.com/office/powerpoint/2010/main" val="38571736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FA026E4-6188-4665-9D6E-0CD5368CEAB1}"/>
              </a:ext>
            </a:extLst>
          </p:cNvPr>
          <p:cNvGrpSpPr/>
          <p:nvPr/>
        </p:nvGrpSpPr>
        <p:grpSpPr>
          <a:xfrm>
            <a:off x="517445" y="557895"/>
            <a:ext cx="2784090" cy="2784090"/>
            <a:chOff x="5022113" y="4301903"/>
            <a:chExt cx="2147774" cy="2147774"/>
          </a:xfrm>
        </p:grpSpPr>
        <p:grpSp>
          <p:nvGrpSpPr>
            <p:cNvPr id="3" name="Group 2">
              <a:extLst>
                <a:ext uri="{FF2B5EF4-FFF2-40B4-BE49-F238E27FC236}">
                  <a16:creationId xmlns:a16="http://schemas.microsoft.com/office/drawing/2014/main" id="{72EA9022-DA64-4697-B738-5AE62BAF2606}"/>
                </a:ext>
              </a:extLst>
            </p:cNvPr>
            <p:cNvGrpSpPr/>
            <p:nvPr/>
          </p:nvGrpSpPr>
          <p:grpSpPr>
            <a:xfrm>
              <a:off x="5022113" y="4301903"/>
              <a:ext cx="2147774" cy="2147774"/>
              <a:chOff x="9363102" y="2160165"/>
              <a:chExt cx="2537670" cy="2537670"/>
            </a:xfrm>
          </p:grpSpPr>
          <p:sp>
            <p:nvSpPr>
              <p:cNvPr id="5" name="Oval 4">
                <a:extLst>
                  <a:ext uri="{FF2B5EF4-FFF2-40B4-BE49-F238E27FC236}">
                    <a16:creationId xmlns:a16="http://schemas.microsoft.com/office/drawing/2014/main" id="{5384518B-2706-4FA3-8409-44D75A5F5940}"/>
                  </a:ext>
                </a:extLst>
              </p:cNvPr>
              <p:cNvSpPr/>
              <p:nvPr/>
            </p:nvSpPr>
            <p:spPr>
              <a:xfrm>
                <a:off x="9363102" y="2160165"/>
                <a:ext cx="2537670" cy="2537670"/>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6EE73B8-91D6-457A-AEA1-B0D8723A5EB4}"/>
                  </a:ext>
                </a:extLst>
              </p:cNvPr>
              <p:cNvSpPr txBox="1"/>
              <p:nvPr/>
            </p:nvSpPr>
            <p:spPr>
              <a:xfrm>
                <a:off x="9522503" y="2592608"/>
                <a:ext cx="2218868" cy="476910"/>
              </a:xfrm>
              <a:prstGeom prst="rect">
                <a:avLst/>
              </a:prstGeom>
              <a:noFill/>
            </p:spPr>
            <p:txBody>
              <a:bodyPr wrap="square" rtlCol="0">
                <a:spAutoFit/>
              </a:bodyPr>
              <a:lstStyle/>
              <a:p>
                <a:pPr algn="ctr"/>
                <a:r>
                  <a:rPr lang="en-US" sz="2800" dirty="0">
                    <a:solidFill>
                      <a:schemeClr val="bg1"/>
                    </a:solidFill>
                    <a:latin typeface="Raleway Black" pitchFamily="2" charset="0"/>
                  </a:rPr>
                  <a:t>Suspended</a:t>
                </a:r>
              </a:p>
            </p:txBody>
          </p:sp>
        </p:grpSp>
        <p:pic>
          <p:nvPicPr>
            <p:cNvPr id="4" name="Graphic 3" descr="Clothes hanger with solid fill">
              <a:extLst>
                <a:ext uri="{FF2B5EF4-FFF2-40B4-BE49-F238E27FC236}">
                  <a16:creationId xmlns:a16="http://schemas.microsoft.com/office/drawing/2014/main" id="{4290CAF3-0CF0-4594-91F7-F62C65C82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0051" y="4872110"/>
              <a:ext cx="1271898" cy="1271898"/>
            </a:xfrm>
            <a:prstGeom prst="rect">
              <a:avLst/>
            </a:prstGeom>
          </p:spPr>
        </p:pic>
      </p:grpSp>
      <p:grpSp>
        <p:nvGrpSpPr>
          <p:cNvPr id="21" name="Group 20">
            <a:extLst>
              <a:ext uri="{FF2B5EF4-FFF2-40B4-BE49-F238E27FC236}">
                <a16:creationId xmlns:a16="http://schemas.microsoft.com/office/drawing/2014/main" id="{5CF6928B-6474-4E33-ACAA-2B918DFB26D5}"/>
              </a:ext>
            </a:extLst>
          </p:cNvPr>
          <p:cNvGrpSpPr/>
          <p:nvPr/>
        </p:nvGrpSpPr>
        <p:grpSpPr>
          <a:xfrm>
            <a:off x="4721442" y="517856"/>
            <a:ext cx="2864168" cy="2864168"/>
            <a:chOff x="4746842" y="238456"/>
            <a:chExt cx="2864168" cy="2864168"/>
          </a:xfrm>
        </p:grpSpPr>
        <p:sp>
          <p:nvSpPr>
            <p:cNvPr id="8" name="Oval 7">
              <a:extLst>
                <a:ext uri="{FF2B5EF4-FFF2-40B4-BE49-F238E27FC236}">
                  <a16:creationId xmlns:a16="http://schemas.microsoft.com/office/drawing/2014/main" id="{8BC86A07-150D-4CE9-B668-C0EC808C17D3}"/>
                </a:ext>
              </a:extLst>
            </p:cNvPr>
            <p:cNvSpPr/>
            <p:nvPr/>
          </p:nvSpPr>
          <p:spPr>
            <a:xfrm>
              <a:off x="4746842" y="238456"/>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10;&#10;Description automatically generated with medium confidence">
              <a:extLst>
                <a:ext uri="{FF2B5EF4-FFF2-40B4-BE49-F238E27FC236}">
                  <a16:creationId xmlns:a16="http://schemas.microsoft.com/office/drawing/2014/main" id="{A3298253-4C72-4C8D-B3B1-D9C5D2CD3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2567" y="1004639"/>
              <a:ext cx="2611099" cy="1344278"/>
            </a:xfrm>
            <a:prstGeom prst="rect">
              <a:avLst/>
            </a:prstGeom>
          </p:spPr>
        </p:pic>
      </p:grpSp>
      <p:grpSp>
        <p:nvGrpSpPr>
          <p:cNvPr id="22" name="Group 21">
            <a:extLst>
              <a:ext uri="{FF2B5EF4-FFF2-40B4-BE49-F238E27FC236}">
                <a16:creationId xmlns:a16="http://schemas.microsoft.com/office/drawing/2014/main" id="{0410A3C0-50AC-44C5-BF0F-7C1D0CF9E0A9}"/>
              </a:ext>
            </a:extLst>
          </p:cNvPr>
          <p:cNvGrpSpPr/>
          <p:nvPr/>
        </p:nvGrpSpPr>
        <p:grpSpPr>
          <a:xfrm>
            <a:off x="8501780" y="517856"/>
            <a:ext cx="2864168" cy="2864168"/>
            <a:chOff x="8286996" y="170442"/>
            <a:chExt cx="2864168" cy="2864168"/>
          </a:xfrm>
        </p:grpSpPr>
        <p:sp>
          <p:nvSpPr>
            <p:cNvPr id="10" name="Oval 9">
              <a:extLst>
                <a:ext uri="{FF2B5EF4-FFF2-40B4-BE49-F238E27FC236}">
                  <a16:creationId xmlns:a16="http://schemas.microsoft.com/office/drawing/2014/main" id="{156C8631-2C3D-4445-8CC2-924C37F1B032}"/>
                </a:ext>
              </a:extLst>
            </p:cNvPr>
            <p:cNvSpPr/>
            <p:nvPr/>
          </p:nvSpPr>
          <p:spPr>
            <a:xfrm>
              <a:off x="8286996" y="170442"/>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picture containing text&#10;&#10;Description automatically generated">
              <a:extLst>
                <a:ext uri="{FF2B5EF4-FFF2-40B4-BE49-F238E27FC236}">
                  <a16:creationId xmlns:a16="http://schemas.microsoft.com/office/drawing/2014/main" id="{16F7EB89-06D0-404D-A218-FC25AA760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5015" y="270764"/>
              <a:ext cx="1708129" cy="2663523"/>
            </a:xfrm>
            <a:prstGeom prst="rect">
              <a:avLst/>
            </a:prstGeom>
          </p:spPr>
        </p:pic>
      </p:grpSp>
      <p:grpSp>
        <p:nvGrpSpPr>
          <p:cNvPr id="20" name="Group 19">
            <a:extLst>
              <a:ext uri="{FF2B5EF4-FFF2-40B4-BE49-F238E27FC236}">
                <a16:creationId xmlns:a16="http://schemas.microsoft.com/office/drawing/2014/main" id="{12DAD267-19D0-4657-87DF-1330B80A4CE0}"/>
              </a:ext>
            </a:extLst>
          </p:cNvPr>
          <p:cNvGrpSpPr/>
          <p:nvPr/>
        </p:nvGrpSpPr>
        <p:grpSpPr>
          <a:xfrm>
            <a:off x="8501780" y="3546992"/>
            <a:ext cx="2864168" cy="2864168"/>
            <a:chOff x="4746842" y="3722951"/>
            <a:chExt cx="2864168" cy="2864168"/>
          </a:xfrm>
        </p:grpSpPr>
        <p:sp>
          <p:nvSpPr>
            <p:cNvPr id="11" name="Oval 10">
              <a:extLst>
                <a:ext uri="{FF2B5EF4-FFF2-40B4-BE49-F238E27FC236}">
                  <a16:creationId xmlns:a16="http://schemas.microsoft.com/office/drawing/2014/main" id="{54C05933-929C-4E89-9C6C-4AA9C4280FA4}"/>
                </a:ext>
              </a:extLst>
            </p:cNvPr>
            <p:cNvSpPr/>
            <p:nvPr/>
          </p:nvSpPr>
          <p:spPr>
            <a:xfrm>
              <a:off x="4746842" y="3722951"/>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 picture containing dark&#10;&#10;Description automatically generated">
              <a:extLst>
                <a:ext uri="{FF2B5EF4-FFF2-40B4-BE49-F238E27FC236}">
                  <a16:creationId xmlns:a16="http://schemas.microsoft.com/office/drawing/2014/main" id="{6BEC3CB8-0DC4-4A08-806E-72C5EF4B87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9429" y="4227577"/>
              <a:ext cx="2473142" cy="2005442"/>
            </a:xfrm>
            <a:prstGeom prst="rect">
              <a:avLst/>
            </a:prstGeom>
          </p:spPr>
        </p:pic>
      </p:grpSp>
      <p:grpSp>
        <p:nvGrpSpPr>
          <p:cNvPr id="23" name="Group 22">
            <a:extLst>
              <a:ext uri="{FF2B5EF4-FFF2-40B4-BE49-F238E27FC236}">
                <a16:creationId xmlns:a16="http://schemas.microsoft.com/office/drawing/2014/main" id="{BBB99672-A3D2-4109-B1AA-D3E676AA1BD2}"/>
              </a:ext>
            </a:extLst>
          </p:cNvPr>
          <p:cNvGrpSpPr/>
          <p:nvPr/>
        </p:nvGrpSpPr>
        <p:grpSpPr>
          <a:xfrm>
            <a:off x="813309" y="3882895"/>
            <a:ext cx="2192362" cy="2192362"/>
            <a:chOff x="1112905" y="4329735"/>
            <a:chExt cx="2192362" cy="2192362"/>
          </a:xfrm>
        </p:grpSpPr>
        <p:sp>
          <p:nvSpPr>
            <p:cNvPr id="24" name="Oval 23">
              <a:extLst>
                <a:ext uri="{FF2B5EF4-FFF2-40B4-BE49-F238E27FC236}">
                  <a16:creationId xmlns:a16="http://schemas.microsoft.com/office/drawing/2014/main" id="{07C33999-1C93-411A-ADCA-4D8EBD3A8712}"/>
                </a:ext>
              </a:extLst>
            </p:cNvPr>
            <p:cNvSpPr/>
            <p:nvPr/>
          </p:nvSpPr>
          <p:spPr>
            <a:xfrm>
              <a:off x="1112905" y="4329735"/>
              <a:ext cx="2192362" cy="2192362"/>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Logo&#10;&#10;Description automatically generated with low confidence">
              <a:extLst>
                <a:ext uri="{FF2B5EF4-FFF2-40B4-BE49-F238E27FC236}">
                  <a16:creationId xmlns:a16="http://schemas.microsoft.com/office/drawing/2014/main" id="{8C7865D3-BFFE-46E4-BACA-00C1830E853E}"/>
                </a:ext>
              </a:extLst>
            </p:cNvPr>
            <p:cNvPicPr>
              <a:picLocks noChangeAspect="1"/>
            </p:cNvPicPr>
            <p:nvPr/>
          </p:nvPicPr>
          <p:blipFill rotWithShape="1">
            <a:blip r:embed="rId8">
              <a:extLst>
                <a:ext uri="{28A0092B-C50C-407E-A947-70E740481C1C}">
                  <a14:useLocalDpi xmlns:a14="http://schemas.microsoft.com/office/drawing/2010/main" val="0"/>
                </a:ext>
              </a:extLst>
            </a:blip>
            <a:srcRect l="51732" t="14584" r="-952"/>
            <a:stretch/>
          </p:blipFill>
          <p:spPr>
            <a:xfrm>
              <a:off x="1545046" y="4651267"/>
              <a:ext cx="1515534" cy="1606992"/>
            </a:xfrm>
            <a:prstGeom prst="rect">
              <a:avLst/>
            </a:prstGeom>
          </p:spPr>
        </p:pic>
      </p:grpSp>
      <p:sp>
        <p:nvSpPr>
          <p:cNvPr id="26" name="TextBox 25">
            <a:extLst>
              <a:ext uri="{FF2B5EF4-FFF2-40B4-BE49-F238E27FC236}">
                <a16:creationId xmlns:a16="http://schemas.microsoft.com/office/drawing/2014/main" id="{C215B289-584D-4F1B-B249-0C972F626852}"/>
              </a:ext>
            </a:extLst>
          </p:cNvPr>
          <p:cNvSpPr txBox="1"/>
          <p:nvPr/>
        </p:nvSpPr>
        <p:spPr>
          <a:xfrm>
            <a:off x="4495315" y="3948024"/>
            <a:ext cx="3316422" cy="2062103"/>
          </a:xfrm>
          <a:prstGeom prst="rect">
            <a:avLst/>
          </a:prstGeom>
          <a:noFill/>
          <a:ln w="76200">
            <a:solidFill>
              <a:schemeClr val="bg1"/>
            </a:solidFill>
          </a:ln>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Raleway" pitchFamily="2" charset="0"/>
              </a:rPr>
              <a:t>10/3 [mL] Increments</a:t>
            </a:r>
          </a:p>
          <a:p>
            <a:pPr marL="285750" indent="-285750">
              <a:buFont typeface="Arial" panose="020B0604020202020204" pitchFamily="34" charset="0"/>
              <a:buChar char="•"/>
            </a:pPr>
            <a:r>
              <a:rPr lang="en-US" sz="1600" b="1" dirty="0">
                <a:solidFill>
                  <a:schemeClr val="bg1"/>
                </a:solidFill>
                <a:latin typeface="Raleway" pitchFamily="2" charset="0"/>
              </a:rPr>
              <a:t>Quick Dynamic Response</a:t>
            </a:r>
          </a:p>
          <a:p>
            <a:pPr marL="285750" indent="-285750">
              <a:buFont typeface="Arial" panose="020B0604020202020204" pitchFamily="34" charset="0"/>
              <a:buChar char="•"/>
            </a:pPr>
            <a:r>
              <a:rPr lang="en-US" sz="1600" b="1" dirty="0">
                <a:solidFill>
                  <a:schemeClr val="bg1"/>
                </a:solidFill>
                <a:latin typeface="Raleway" pitchFamily="2" charset="0"/>
              </a:rPr>
              <a:t>High repeatability</a:t>
            </a:r>
          </a:p>
          <a:p>
            <a:pPr marL="285750" indent="-285750">
              <a:buFont typeface="Arial" panose="020B0604020202020204" pitchFamily="34" charset="0"/>
              <a:buChar char="•"/>
            </a:pPr>
            <a:r>
              <a:rPr lang="en-US" sz="1600" b="1" dirty="0">
                <a:solidFill>
                  <a:schemeClr val="bg1"/>
                </a:solidFill>
                <a:latin typeface="Raleway" pitchFamily="2" charset="0"/>
              </a:rPr>
              <a:t>Helix Shaped</a:t>
            </a:r>
          </a:p>
          <a:p>
            <a:pPr marL="742950" lvl="1" indent="-285750">
              <a:buFont typeface="Arial" panose="020B0604020202020204" pitchFamily="34" charset="0"/>
              <a:buChar char="•"/>
            </a:pPr>
            <a:r>
              <a:rPr lang="en-US" sz="1600" b="1" dirty="0">
                <a:solidFill>
                  <a:schemeClr val="bg1"/>
                </a:solidFill>
                <a:latin typeface="Raleway" pitchFamily="2" charset="0"/>
              </a:rPr>
              <a:t>Piecewise Constant Curvature model</a:t>
            </a:r>
          </a:p>
          <a:p>
            <a:pPr marL="285750" indent="-285750">
              <a:buFont typeface="Arial" panose="020B0604020202020204" pitchFamily="34" charset="0"/>
              <a:buChar char="•"/>
            </a:pPr>
            <a:r>
              <a:rPr lang="en-US" sz="1600" b="1" dirty="0">
                <a:solidFill>
                  <a:srgbClr val="FFFF00"/>
                </a:solidFill>
                <a:latin typeface="Raleway" pitchFamily="2" charset="0"/>
              </a:rPr>
              <a:t>Linear Relationship</a:t>
            </a:r>
            <a:endParaRPr lang="en-US" sz="1600" b="1" dirty="0">
              <a:solidFill>
                <a:schemeClr val="bg1"/>
              </a:solidFill>
              <a:latin typeface="Raleway" pitchFamily="2" charset="0"/>
            </a:endParaRPr>
          </a:p>
          <a:p>
            <a:pPr marL="742950" lvl="1" indent="-285750">
              <a:buFont typeface="Arial" panose="020B0604020202020204" pitchFamily="34" charset="0"/>
              <a:buChar char="•"/>
            </a:pPr>
            <a:r>
              <a:rPr lang="en-US" sz="1600" b="1" dirty="0">
                <a:solidFill>
                  <a:schemeClr val="bg1"/>
                </a:solidFill>
                <a:latin typeface="Raleway" pitchFamily="2" charset="0"/>
              </a:rPr>
              <a:t>0.076 V/</a:t>
            </a:r>
            <a:r>
              <a:rPr lang="en-US" sz="1600" b="1" dirty="0">
                <a:solidFill>
                  <a:schemeClr val="bg1"/>
                </a:solidFill>
                <a:latin typeface="Raleway" pitchFamily="2" charset="0"/>
                <a:sym typeface="Symbol" panose="05050102010706020507" pitchFamily="18" charset="2"/>
              </a:rPr>
              <a:t></a:t>
            </a:r>
          </a:p>
        </p:txBody>
      </p:sp>
      <p:cxnSp>
        <p:nvCxnSpPr>
          <p:cNvPr id="27" name="Straight Connector 26">
            <a:extLst>
              <a:ext uri="{FF2B5EF4-FFF2-40B4-BE49-F238E27FC236}">
                <a16:creationId xmlns:a16="http://schemas.microsoft.com/office/drawing/2014/main" id="{EAAE3B9B-9C2B-49A6-A6C8-E7C4C293764B}"/>
              </a:ext>
            </a:extLst>
          </p:cNvPr>
          <p:cNvCxnSpPr>
            <a:cxnSpLocks/>
            <a:stCxn id="8" idx="6"/>
            <a:endCxn id="10" idx="2"/>
          </p:cNvCxnSpPr>
          <p:nvPr/>
        </p:nvCxnSpPr>
        <p:spPr>
          <a:xfrm>
            <a:off x="7585610" y="1949940"/>
            <a:ext cx="91617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FE60E1-0973-484A-8780-1F9343E0BA57}"/>
              </a:ext>
            </a:extLst>
          </p:cNvPr>
          <p:cNvCxnSpPr>
            <a:cxnSpLocks/>
            <a:stCxn id="5" idx="6"/>
            <a:endCxn id="15" idx="1"/>
          </p:cNvCxnSpPr>
          <p:nvPr/>
        </p:nvCxnSpPr>
        <p:spPr>
          <a:xfrm>
            <a:off x="3301535" y="1949940"/>
            <a:ext cx="1475632" cy="623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F24684-C471-4FB3-BB21-168E7F4D44A6}"/>
              </a:ext>
            </a:extLst>
          </p:cNvPr>
          <p:cNvCxnSpPr>
            <a:cxnSpLocks/>
            <a:stCxn id="24" idx="0"/>
            <a:endCxn id="5" idx="4"/>
          </p:cNvCxnSpPr>
          <p:nvPr/>
        </p:nvCxnSpPr>
        <p:spPr>
          <a:xfrm flipV="1">
            <a:off x="1909490" y="3341985"/>
            <a:ext cx="0" cy="54091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03691A7-D433-4CC5-9F9F-F5D8A6DEFA7B}"/>
              </a:ext>
            </a:extLst>
          </p:cNvPr>
          <p:cNvCxnSpPr>
            <a:cxnSpLocks/>
            <a:stCxn id="24" idx="6"/>
            <a:endCxn id="26" idx="1"/>
          </p:cNvCxnSpPr>
          <p:nvPr/>
        </p:nvCxnSpPr>
        <p:spPr>
          <a:xfrm>
            <a:off x="3005671" y="4979076"/>
            <a:ext cx="148964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D415466-6F8A-4E52-A2FA-26044BF82DBB}"/>
              </a:ext>
            </a:extLst>
          </p:cNvPr>
          <p:cNvCxnSpPr>
            <a:cxnSpLocks/>
            <a:stCxn id="10" idx="4"/>
            <a:endCxn id="11" idx="0"/>
          </p:cNvCxnSpPr>
          <p:nvPr/>
        </p:nvCxnSpPr>
        <p:spPr>
          <a:xfrm>
            <a:off x="9933864" y="3382024"/>
            <a:ext cx="0" cy="16496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524B57E-4497-47ED-A043-2D012A25A75D}"/>
              </a:ext>
            </a:extLst>
          </p:cNvPr>
          <p:cNvCxnSpPr>
            <a:cxnSpLocks/>
            <a:stCxn id="26" idx="3"/>
            <a:endCxn id="11" idx="2"/>
          </p:cNvCxnSpPr>
          <p:nvPr/>
        </p:nvCxnSpPr>
        <p:spPr>
          <a:xfrm>
            <a:off x="7811737" y="4979076"/>
            <a:ext cx="69004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A7BCA2B-0B1A-4EB6-88C9-E54524A0478B}"/>
              </a:ext>
            </a:extLst>
          </p:cNvPr>
          <p:cNvCxnSpPr>
            <a:cxnSpLocks/>
            <a:stCxn id="8" idx="4"/>
            <a:endCxn id="26" idx="0"/>
          </p:cNvCxnSpPr>
          <p:nvPr/>
        </p:nvCxnSpPr>
        <p:spPr>
          <a:xfrm>
            <a:off x="6153526" y="3382024"/>
            <a:ext cx="0" cy="566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E5B4739-A5F6-44AD-B7E0-CE974423934E}"/>
              </a:ext>
            </a:extLst>
          </p:cNvPr>
          <p:cNvCxnSpPr>
            <a:cxnSpLocks/>
            <a:stCxn id="10" idx="3"/>
          </p:cNvCxnSpPr>
          <p:nvPr/>
        </p:nvCxnSpPr>
        <p:spPr>
          <a:xfrm flipH="1">
            <a:off x="7809012" y="2962576"/>
            <a:ext cx="1112216" cy="97921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016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7A367F8-7DDA-4AE7-A857-D46D171D004C}"/>
              </a:ext>
            </a:extLst>
          </p:cNvPr>
          <p:cNvGrpSpPr/>
          <p:nvPr/>
        </p:nvGrpSpPr>
        <p:grpSpPr>
          <a:xfrm>
            <a:off x="114752" y="1676399"/>
            <a:ext cx="3505202" cy="3505200"/>
            <a:chOff x="7341385" y="831810"/>
            <a:chExt cx="3796065" cy="3796064"/>
          </a:xfrm>
        </p:grpSpPr>
        <p:grpSp>
          <p:nvGrpSpPr>
            <p:cNvPr id="7" name="Group 6">
              <a:extLst>
                <a:ext uri="{FF2B5EF4-FFF2-40B4-BE49-F238E27FC236}">
                  <a16:creationId xmlns:a16="http://schemas.microsoft.com/office/drawing/2014/main" id="{29930BC4-AFAA-4E27-B794-92CC9AC6303A}"/>
                </a:ext>
              </a:extLst>
            </p:cNvPr>
            <p:cNvGrpSpPr/>
            <p:nvPr/>
          </p:nvGrpSpPr>
          <p:grpSpPr>
            <a:xfrm>
              <a:off x="7341385" y="831810"/>
              <a:ext cx="3796065" cy="3796064"/>
              <a:chOff x="9363102" y="2160165"/>
              <a:chExt cx="2537670" cy="2537670"/>
            </a:xfrm>
          </p:grpSpPr>
          <p:sp>
            <p:nvSpPr>
              <p:cNvPr id="8" name="Oval 7">
                <a:extLst>
                  <a:ext uri="{FF2B5EF4-FFF2-40B4-BE49-F238E27FC236}">
                    <a16:creationId xmlns:a16="http://schemas.microsoft.com/office/drawing/2014/main" id="{CA9C55C1-3D06-4EDA-BC37-BDFDA1E91CD8}"/>
                  </a:ext>
                </a:extLst>
              </p:cNvPr>
              <p:cNvSpPr/>
              <p:nvPr/>
            </p:nvSpPr>
            <p:spPr>
              <a:xfrm>
                <a:off x="9363102" y="2160165"/>
                <a:ext cx="2537670" cy="2537670"/>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0F5818B-5D7C-484A-AE45-1B739A9EE501}"/>
                  </a:ext>
                </a:extLst>
              </p:cNvPr>
              <p:cNvSpPr txBox="1"/>
              <p:nvPr/>
            </p:nvSpPr>
            <p:spPr>
              <a:xfrm>
                <a:off x="9363102" y="3110089"/>
                <a:ext cx="2537670" cy="637821"/>
              </a:xfrm>
              <a:prstGeom prst="rect">
                <a:avLst/>
              </a:prstGeom>
              <a:noFill/>
            </p:spPr>
            <p:txBody>
              <a:bodyPr wrap="square" rtlCol="0">
                <a:spAutoFit/>
              </a:bodyPr>
              <a:lstStyle/>
              <a:p>
                <a:pPr algn="ctr"/>
                <a:r>
                  <a:rPr lang="en-US" sz="2800" dirty="0">
                    <a:solidFill>
                      <a:schemeClr val="bg1"/>
                    </a:solidFill>
                    <a:latin typeface="Raleway Black" pitchFamily="2" charset="0"/>
                  </a:rPr>
                  <a:t>Demonstration of </a:t>
                </a:r>
              </a:p>
              <a:p>
                <a:pPr algn="ctr"/>
                <a:r>
                  <a:rPr lang="en-US" sz="2800" dirty="0">
                    <a:solidFill>
                      <a:schemeClr val="bg1"/>
                    </a:solidFill>
                    <a:latin typeface="Raleway Black" pitchFamily="2" charset="0"/>
                  </a:rPr>
                  <a:t>Soft Gripper</a:t>
                </a:r>
              </a:p>
            </p:txBody>
          </p:sp>
        </p:grpSp>
        <p:pic>
          <p:nvPicPr>
            <p:cNvPr id="10" name="Graphic 9" descr="Badge 3 with solid fill">
              <a:extLst>
                <a:ext uri="{FF2B5EF4-FFF2-40B4-BE49-F238E27FC236}">
                  <a16:creationId xmlns:a16="http://schemas.microsoft.com/office/drawing/2014/main" id="{12CBB371-85F8-4513-8601-BDD2F1A70A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3517" y="905512"/>
              <a:ext cx="1505035" cy="1505034"/>
            </a:xfrm>
            <a:prstGeom prst="rect">
              <a:avLst/>
            </a:prstGeom>
          </p:spPr>
        </p:pic>
      </p:grpSp>
      <p:cxnSp>
        <p:nvCxnSpPr>
          <p:cNvPr id="18" name="Straight Connector 17">
            <a:extLst>
              <a:ext uri="{FF2B5EF4-FFF2-40B4-BE49-F238E27FC236}">
                <a16:creationId xmlns:a16="http://schemas.microsoft.com/office/drawing/2014/main" id="{6C182F6A-3169-42C0-890D-F6DB6CEB0D8A}"/>
              </a:ext>
            </a:extLst>
          </p:cNvPr>
          <p:cNvCxnSpPr>
            <a:cxnSpLocks/>
            <a:stCxn id="13" idx="6"/>
            <a:endCxn id="77" idx="1"/>
          </p:cNvCxnSpPr>
          <p:nvPr/>
        </p:nvCxnSpPr>
        <p:spPr>
          <a:xfrm>
            <a:off x="2545503" y="829174"/>
            <a:ext cx="4878863" cy="0"/>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02614B5E-B470-4BE4-9416-3F8DBE9C556C}"/>
              </a:ext>
            </a:extLst>
          </p:cNvPr>
          <p:cNvGrpSpPr/>
          <p:nvPr/>
        </p:nvGrpSpPr>
        <p:grpSpPr>
          <a:xfrm>
            <a:off x="1159804" y="147900"/>
            <a:ext cx="1408849" cy="1362548"/>
            <a:chOff x="1307850" y="67232"/>
            <a:chExt cx="1408849" cy="1362548"/>
          </a:xfrm>
        </p:grpSpPr>
        <p:sp>
          <p:nvSpPr>
            <p:cNvPr id="13" name="Oval 12">
              <a:extLst>
                <a:ext uri="{FF2B5EF4-FFF2-40B4-BE49-F238E27FC236}">
                  <a16:creationId xmlns:a16="http://schemas.microsoft.com/office/drawing/2014/main" id="{AD2CD6AA-167A-4F89-932C-FF9278359FE9}"/>
                </a:ext>
              </a:extLst>
            </p:cNvPr>
            <p:cNvSpPr/>
            <p:nvPr/>
          </p:nvSpPr>
          <p:spPr>
            <a:xfrm>
              <a:off x="1331001" y="67232"/>
              <a:ext cx="1362548" cy="1362548"/>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Graphic 22" descr="Latte Cup with solid fill">
              <a:extLst>
                <a:ext uri="{FF2B5EF4-FFF2-40B4-BE49-F238E27FC236}">
                  <a16:creationId xmlns:a16="http://schemas.microsoft.com/office/drawing/2014/main" id="{885ABF3B-90ED-4D11-871D-8B73A53BCF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3688" y="740536"/>
              <a:ext cx="537174" cy="537174"/>
            </a:xfrm>
            <a:prstGeom prst="rect">
              <a:avLst/>
            </a:prstGeom>
          </p:spPr>
        </p:pic>
        <p:sp>
          <p:nvSpPr>
            <p:cNvPr id="28" name="TextBox 27">
              <a:extLst>
                <a:ext uri="{FF2B5EF4-FFF2-40B4-BE49-F238E27FC236}">
                  <a16:creationId xmlns:a16="http://schemas.microsoft.com/office/drawing/2014/main" id="{F1CA6004-AC3B-4467-85E1-AA4D3504B93C}"/>
                </a:ext>
              </a:extLst>
            </p:cNvPr>
            <p:cNvSpPr txBox="1"/>
            <p:nvPr/>
          </p:nvSpPr>
          <p:spPr>
            <a:xfrm>
              <a:off x="1307850" y="327852"/>
              <a:ext cx="1408849" cy="461665"/>
            </a:xfrm>
            <a:prstGeom prst="rect">
              <a:avLst/>
            </a:prstGeom>
            <a:noFill/>
          </p:spPr>
          <p:txBody>
            <a:bodyPr wrap="square" rtlCol="0">
              <a:spAutoFit/>
            </a:bodyPr>
            <a:lstStyle/>
            <a:p>
              <a:pPr algn="ctr"/>
              <a:r>
                <a:rPr lang="en-US" sz="2400" spc="-150" dirty="0">
                  <a:solidFill>
                    <a:schemeClr val="bg1"/>
                  </a:solidFill>
                  <a:latin typeface="Raleway Black" pitchFamily="2" charset="0"/>
                </a:rPr>
                <a:t>SMALL</a:t>
              </a:r>
              <a:endParaRPr lang="en-US" sz="2800" spc="-150" dirty="0">
                <a:solidFill>
                  <a:schemeClr val="bg1"/>
                </a:solidFill>
                <a:latin typeface="Raleway Black" pitchFamily="2" charset="0"/>
              </a:endParaRPr>
            </a:p>
          </p:txBody>
        </p:sp>
      </p:grpSp>
      <p:grpSp>
        <p:nvGrpSpPr>
          <p:cNvPr id="36" name="Group 35">
            <a:extLst>
              <a:ext uri="{FF2B5EF4-FFF2-40B4-BE49-F238E27FC236}">
                <a16:creationId xmlns:a16="http://schemas.microsoft.com/office/drawing/2014/main" id="{393714EE-6E28-422F-B774-BF53484BEA00}"/>
              </a:ext>
            </a:extLst>
          </p:cNvPr>
          <p:cNvGrpSpPr/>
          <p:nvPr/>
        </p:nvGrpSpPr>
        <p:grpSpPr>
          <a:xfrm>
            <a:off x="3745192" y="1332967"/>
            <a:ext cx="1858762" cy="1858762"/>
            <a:chOff x="3745192" y="980647"/>
            <a:chExt cx="1858762" cy="1858762"/>
          </a:xfrm>
        </p:grpSpPr>
        <p:sp>
          <p:nvSpPr>
            <p:cNvPr id="15" name="Oval 14">
              <a:extLst>
                <a:ext uri="{FF2B5EF4-FFF2-40B4-BE49-F238E27FC236}">
                  <a16:creationId xmlns:a16="http://schemas.microsoft.com/office/drawing/2014/main" id="{105C5D8D-5C05-47B0-94AF-95078041BD09}"/>
                </a:ext>
              </a:extLst>
            </p:cNvPr>
            <p:cNvSpPr/>
            <p:nvPr/>
          </p:nvSpPr>
          <p:spPr>
            <a:xfrm>
              <a:off x="3745192" y="980647"/>
              <a:ext cx="1858762" cy="1858762"/>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Latte Cup with solid fill">
              <a:extLst>
                <a:ext uri="{FF2B5EF4-FFF2-40B4-BE49-F238E27FC236}">
                  <a16:creationId xmlns:a16="http://schemas.microsoft.com/office/drawing/2014/main" id="{658D8B99-2935-4119-8BE0-7966F96AA0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8476" y="1685494"/>
              <a:ext cx="986242" cy="986242"/>
            </a:xfrm>
            <a:prstGeom prst="rect">
              <a:avLst/>
            </a:prstGeom>
          </p:spPr>
        </p:pic>
        <p:sp>
          <p:nvSpPr>
            <p:cNvPr id="29" name="TextBox 28">
              <a:extLst>
                <a:ext uri="{FF2B5EF4-FFF2-40B4-BE49-F238E27FC236}">
                  <a16:creationId xmlns:a16="http://schemas.microsoft.com/office/drawing/2014/main" id="{18682B44-8C8C-45F8-BB64-A658FDEA854A}"/>
                </a:ext>
              </a:extLst>
            </p:cNvPr>
            <p:cNvSpPr txBox="1"/>
            <p:nvPr/>
          </p:nvSpPr>
          <p:spPr>
            <a:xfrm>
              <a:off x="3836785" y="1277710"/>
              <a:ext cx="1669624" cy="523220"/>
            </a:xfrm>
            <a:prstGeom prst="rect">
              <a:avLst/>
            </a:prstGeom>
            <a:noFill/>
          </p:spPr>
          <p:txBody>
            <a:bodyPr wrap="square" rtlCol="0">
              <a:spAutoFit/>
            </a:bodyPr>
            <a:lstStyle/>
            <a:p>
              <a:pPr algn="ctr"/>
              <a:r>
                <a:rPr lang="en-US" sz="2800" spc="-150" dirty="0">
                  <a:solidFill>
                    <a:schemeClr val="bg1"/>
                  </a:solidFill>
                  <a:latin typeface="Raleway Black" pitchFamily="2" charset="0"/>
                </a:rPr>
                <a:t>MEDIUM</a:t>
              </a:r>
            </a:p>
          </p:txBody>
        </p:sp>
      </p:grpSp>
      <p:grpSp>
        <p:nvGrpSpPr>
          <p:cNvPr id="38" name="Group 37">
            <a:extLst>
              <a:ext uri="{FF2B5EF4-FFF2-40B4-BE49-F238E27FC236}">
                <a16:creationId xmlns:a16="http://schemas.microsoft.com/office/drawing/2014/main" id="{04AEF7BD-F10F-4C64-A4C7-E263F4DA9516}"/>
              </a:ext>
            </a:extLst>
          </p:cNvPr>
          <p:cNvGrpSpPr/>
          <p:nvPr/>
        </p:nvGrpSpPr>
        <p:grpSpPr>
          <a:xfrm>
            <a:off x="4277475" y="3168466"/>
            <a:ext cx="2457868" cy="2457868"/>
            <a:chOff x="4674573" y="2988498"/>
            <a:chExt cx="2457868" cy="2457868"/>
          </a:xfrm>
        </p:grpSpPr>
        <p:sp>
          <p:nvSpPr>
            <p:cNvPr id="16" name="Oval 15">
              <a:extLst>
                <a:ext uri="{FF2B5EF4-FFF2-40B4-BE49-F238E27FC236}">
                  <a16:creationId xmlns:a16="http://schemas.microsoft.com/office/drawing/2014/main" id="{409E91BD-32B6-4EF7-86B2-D825C0AF9AD3}"/>
                </a:ext>
              </a:extLst>
            </p:cNvPr>
            <p:cNvSpPr/>
            <p:nvPr/>
          </p:nvSpPr>
          <p:spPr>
            <a:xfrm>
              <a:off x="4674573" y="2988498"/>
              <a:ext cx="2457868" cy="2457868"/>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descr="Latte Cup with solid fill">
              <a:extLst>
                <a:ext uri="{FF2B5EF4-FFF2-40B4-BE49-F238E27FC236}">
                  <a16:creationId xmlns:a16="http://schemas.microsoft.com/office/drawing/2014/main" id="{C1BD7ECE-3304-4D3E-AAB1-A654774003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0515" y="3728906"/>
              <a:ext cx="1525984" cy="1525984"/>
            </a:xfrm>
            <a:prstGeom prst="rect">
              <a:avLst/>
            </a:prstGeom>
          </p:spPr>
        </p:pic>
        <p:sp>
          <p:nvSpPr>
            <p:cNvPr id="30" name="TextBox 29">
              <a:extLst>
                <a:ext uri="{FF2B5EF4-FFF2-40B4-BE49-F238E27FC236}">
                  <a16:creationId xmlns:a16="http://schemas.microsoft.com/office/drawing/2014/main" id="{BAA026F7-3A4E-4AEE-8904-A71DDEAE961B}"/>
                </a:ext>
              </a:extLst>
            </p:cNvPr>
            <p:cNvSpPr txBox="1"/>
            <p:nvPr/>
          </p:nvSpPr>
          <p:spPr>
            <a:xfrm>
              <a:off x="5140515" y="3287429"/>
              <a:ext cx="1525984" cy="584775"/>
            </a:xfrm>
            <a:prstGeom prst="rect">
              <a:avLst/>
            </a:prstGeom>
            <a:noFill/>
          </p:spPr>
          <p:txBody>
            <a:bodyPr wrap="square" rtlCol="0">
              <a:spAutoFit/>
            </a:bodyPr>
            <a:lstStyle/>
            <a:p>
              <a:pPr algn="ctr"/>
              <a:r>
                <a:rPr lang="en-US" sz="3200" spc="-150" dirty="0">
                  <a:solidFill>
                    <a:schemeClr val="bg1"/>
                  </a:solidFill>
                  <a:latin typeface="Raleway Black" pitchFamily="2" charset="0"/>
                </a:rPr>
                <a:t>LARGE</a:t>
              </a:r>
            </a:p>
          </p:txBody>
        </p:sp>
      </p:grpSp>
      <p:grpSp>
        <p:nvGrpSpPr>
          <p:cNvPr id="46" name="Group 45">
            <a:extLst>
              <a:ext uri="{FF2B5EF4-FFF2-40B4-BE49-F238E27FC236}">
                <a16:creationId xmlns:a16="http://schemas.microsoft.com/office/drawing/2014/main" id="{18C59505-BFC8-4B9E-A296-E61739EEBFAD}"/>
              </a:ext>
            </a:extLst>
          </p:cNvPr>
          <p:cNvGrpSpPr/>
          <p:nvPr/>
        </p:nvGrpSpPr>
        <p:grpSpPr>
          <a:xfrm>
            <a:off x="3014090" y="5113543"/>
            <a:ext cx="1688053" cy="1677670"/>
            <a:chOff x="3063760" y="4911728"/>
            <a:chExt cx="1688053" cy="1677670"/>
          </a:xfrm>
        </p:grpSpPr>
        <p:sp>
          <p:nvSpPr>
            <p:cNvPr id="17" name="Oval 16">
              <a:extLst>
                <a:ext uri="{FF2B5EF4-FFF2-40B4-BE49-F238E27FC236}">
                  <a16:creationId xmlns:a16="http://schemas.microsoft.com/office/drawing/2014/main" id="{AC7566F5-6488-469D-98A5-438C9F554DD1}"/>
                </a:ext>
              </a:extLst>
            </p:cNvPr>
            <p:cNvSpPr/>
            <p:nvPr/>
          </p:nvSpPr>
          <p:spPr>
            <a:xfrm>
              <a:off x="3063760" y="4911728"/>
              <a:ext cx="1677670" cy="1677670"/>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descr="Dumbbell with solid fill">
              <a:extLst>
                <a:ext uri="{FF2B5EF4-FFF2-40B4-BE49-F238E27FC236}">
                  <a16:creationId xmlns:a16="http://schemas.microsoft.com/office/drawing/2014/main" id="{58436F57-FA4A-4572-AA57-C49AE5BA9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395" y="5579298"/>
              <a:ext cx="914400" cy="914400"/>
            </a:xfrm>
            <a:prstGeom prst="rect">
              <a:avLst/>
            </a:prstGeom>
          </p:spPr>
        </p:pic>
        <p:sp>
          <p:nvSpPr>
            <p:cNvPr id="31" name="TextBox 30">
              <a:extLst>
                <a:ext uri="{FF2B5EF4-FFF2-40B4-BE49-F238E27FC236}">
                  <a16:creationId xmlns:a16="http://schemas.microsoft.com/office/drawing/2014/main" id="{AD341A0E-4F83-490D-8806-FA49B9F34322}"/>
                </a:ext>
              </a:extLst>
            </p:cNvPr>
            <p:cNvSpPr txBox="1"/>
            <p:nvPr/>
          </p:nvSpPr>
          <p:spPr>
            <a:xfrm>
              <a:off x="3082189" y="5013143"/>
              <a:ext cx="1669624" cy="830997"/>
            </a:xfrm>
            <a:prstGeom prst="rect">
              <a:avLst/>
            </a:prstGeom>
            <a:noFill/>
          </p:spPr>
          <p:txBody>
            <a:bodyPr wrap="square" rtlCol="0">
              <a:spAutoFit/>
            </a:bodyPr>
            <a:lstStyle/>
            <a:p>
              <a:pPr algn="ctr"/>
              <a:r>
                <a:rPr lang="en-US" sz="2400" spc="-150" dirty="0">
                  <a:solidFill>
                    <a:schemeClr val="bg1"/>
                  </a:solidFill>
                  <a:latin typeface="Raleway Black" pitchFamily="2" charset="0"/>
                </a:rPr>
                <a:t>WITH</a:t>
              </a:r>
            </a:p>
            <a:p>
              <a:pPr algn="ctr"/>
              <a:r>
                <a:rPr lang="en-US" sz="2400" spc="-150" dirty="0">
                  <a:solidFill>
                    <a:schemeClr val="bg1"/>
                  </a:solidFill>
                  <a:latin typeface="Raleway Black" pitchFamily="2" charset="0"/>
                </a:rPr>
                <a:t>WEIGHT</a:t>
              </a:r>
              <a:endParaRPr lang="en-US" sz="2800" spc="-150" dirty="0">
                <a:solidFill>
                  <a:schemeClr val="bg1"/>
                </a:solidFill>
                <a:latin typeface="Raleway Black" pitchFamily="2" charset="0"/>
              </a:endParaRPr>
            </a:p>
          </p:txBody>
        </p:sp>
      </p:grpSp>
      <p:sp>
        <p:nvSpPr>
          <p:cNvPr id="32" name="Oval 31">
            <a:extLst>
              <a:ext uri="{FF2B5EF4-FFF2-40B4-BE49-F238E27FC236}">
                <a16:creationId xmlns:a16="http://schemas.microsoft.com/office/drawing/2014/main" id="{015B25DB-771F-488D-9291-9990065E2488}"/>
              </a:ext>
            </a:extLst>
          </p:cNvPr>
          <p:cNvSpPr/>
          <p:nvPr/>
        </p:nvSpPr>
        <p:spPr>
          <a:xfrm>
            <a:off x="8126529" y="4654849"/>
            <a:ext cx="2102762" cy="2102762"/>
          </a:xfrm>
          <a:prstGeom prst="ellipse">
            <a:avLst/>
          </a:prstGeom>
          <a:solidFill>
            <a:schemeClr val="bg1">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FB6D262A-169E-4672-9345-EE02BA6BBFA6}"/>
              </a:ext>
            </a:extLst>
          </p:cNvPr>
          <p:cNvCxnSpPr>
            <a:cxnSpLocks/>
            <a:stCxn id="15" idx="6"/>
            <a:endCxn id="80" idx="1"/>
          </p:cNvCxnSpPr>
          <p:nvPr/>
        </p:nvCxnSpPr>
        <p:spPr>
          <a:xfrm>
            <a:off x="5603954" y="2262348"/>
            <a:ext cx="3653857" cy="17618"/>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0607A32-BFB5-4103-958D-5A6586B527F1}"/>
              </a:ext>
            </a:extLst>
          </p:cNvPr>
          <p:cNvCxnSpPr>
            <a:cxnSpLocks/>
            <a:stCxn id="16" idx="6"/>
            <a:endCxn id="83" idx="1"/>
          </p:cNvCxnSpPr>
          <p:nvPr/>
        </p:nvCxnSpPr>
        <p:spPr>
          <a:xfrm>
            <a:off x="6735343" y="4397400"/>
            <a:ext cx="2522468" cy="4454"/>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5614F0D-4733-4D24-ACE3-2C5A9AE5D62C}"/>
              </a:ext>
            </a:extLst>
          </p:cNvPr>
          <p:cNvCxnSpPr>
            <a:cxnSpLocks/>
            <a:stCxn id="17" idx="6"/>
            <a:endCxn id="87" idx="1"/>
          </p:cNvCxnSpPr>
          <p:nvPr/>
        </p:nvCxnSpPr>
        <p:spPr>
          <a:xfrm>
            <a:off x="4691760" y="5952378"/>
            <a:ext cx="2569291" cy="0"/>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7D0EAB-8E01-41DF-856C-1174133821C9}"/>
              </a:ext>
            </a:extLst>
          </p:cNvPr>
          <p:cNvCxnSpPr>
            <a:cxnSpLocks/>
            <a:stCxn id="17" idx="7"/>
            <a:endCxn id="16" idx="3"/>
          </p:cNvCxnSpPr>
          <p:nvPr/>
        </p:nvCxnSpPr>
        <p:spPr>
          <a:xfrm flipV="1">
            <a:off x="4446071" y="5266388"/>
            <a:ext cx="191350" cy="92844"/>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1931DC1-1E69-41EE-8204-BC25ED056042}"/>
              </a:ext>
            </a:extLst>
          </p:cNvPr>
          <p:cNvSpPr/>
          <p:nvPr/>
        </p:nvSpPr>
        <p:spPr>
          <a:xfrm>
            <a:off x="10132008" y="1275406"/>
            <a:ext cx="1858762" cy="1858762"/>
          </a:xfrm>
          <a:prstGeom prst="ellipse">
            <a:avLst/>
          </a:prstGeom>
          <a:solidFill>
            <a:schemeClr val="bg1">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8B9ED60-895E-4F51-8648-318A420486FA}"/>
              </a:ext>
            </a:extLst>
          </p:cNvPr>
          <p:cNvSpPr/>
          <p:nvPr/>
        </p:nvSpPr>
        <p:spPr>
          <a:xfrm>
            <a:off x="10047221" y="3238050"/>
            <a:ext cx="2028336" cy="2028336"/>
          </a:xfrm>
          <a:prstGeom prst="ellipse">
            <a:avLst/>
          </a:prstGeom>
          <a:solidFill>
            <a:schemeClr val="bg1">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01D2E533-60F5-45B1-AFB6-6319944856F7}"/>
              </a:ext>
            </a:extLst>
          </p:cNvPr>
          <p:cNvSpPr/>
          <p:nvPr/>
        </p:nvSpPr>
        <p:spPr>
          <a:xfrm>
            <a:off x="8248529" y="79224"/>
            <a:ext cx="1858762" cy="1858762"/>
          </a:xfrm>
          <a:prstGeom prst="ellipse">
            <a:avLst/>
          </a:prstGeom>
          <a:solidFill>
            <a:schemeClr val="bg1">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9C4E31AB-7676-4036-BA81-29448729B939}"/>
              </a:ext>
            </a:extLst>
          </p:cNvPr>
          <p:cNvCxnSpPr>
            <a:cxnSpLocks/>
          </p:cNvCxnSpPr>
          <p:nvPr/>
        </p:nvCxnSpPr>
        <p:spPr>
          <a:xfrm>
            <a:off x="2652274" y="4965890"/>
            <a:ext cx="534171" cy="468968"/>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DFA8B57-D881-4C87-813F-43EFCCFBC585}"/>
              </a:ext>
            </a:extLst>
          </p:cNvPr>
          <p:cNvCxnSpPr>
            <a:cxnSpLocks/>
          </p:cNvCxnSpPr>
          <p:nvPr/>
        </p:nvCxnSpPr>
        <p:spPr>
          <a:xfrm>
            <a:off x="3548819" y="3910938"/>
            <a:ext cx="761306" cy="205180"/>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3EE207-E95F-4DFC-BBF8-C9F95890B5B9}"/>
              </a:ext>
            </a:extLst>
          </p:cNvPr>
          <p:cNvCxnSpPr>
            <a:cxnSpLocks/>
            <a:endCxn id="15" idx="2"/>
          </p:cNvCxnSpPr>
          <p:nvPr/>
        </p:nvCxnSpPr>
        <p:spPr>
          <a:xfrm flipV="1">
            <a:off x="3326674" y="2262348"/>
            <a:ext cx="418518" cy="258137"/>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47A7DE1-19D5-4C13-A508-4E2171D9D251}"/>
              </a:ext>
            </a:extLst>
          </p:cNvPr>
          <p:cNvCxnSpPr>
            <a:cxnSpLocks/>
            <a:stCxn id="8" idx="0"/>
            <a:endCxn id="13" idx="4"/>
          </p:cNvCxnSpPr>
          <p:nvPr/>
        </p:nvCxnSpPr>
        <p:spPr>
          <a:xfrm flipH="1" flipV="1">
            <a:off x="1864229" y="1510448"/>
            <a:ext cx="3124" cy="165951"/>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pic>
        <p:nvPicPr>
          <p:cNvPr id="75" name="Graphic 74" descr="Robot Hand with solid fill">
            <a:extLst>
              <a:ext uri="{FF2B5EF4-FFF2-40B4-BE49-F238E27FC236}">
                <a16:creationId xmlns:a16="http://schemas.microsoft.com/office/drawing/2014/main" id="{DE9B09B8-07F9-48C2-8906-24C99F8186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61457" y="3759784"/>
            <a:ext cx="1336678" cy="1336678"/>
          </a:xfrm>
          <a:prstGeom prst="rect">
            <a:avLst/>
          </a:prstGeom>
        </p:spPr>
      </p:pic>
      <p:pic>
        <p:nvPicPr>
          <p:cNvPr id="77" name="Picture 76" descr="Icon&#10;&#10;Description automatically generated">
            <a:extLst>
              <a:ext uri="{FF2B5EF4-FFF2-40B4-BE49-F238E27FC236}">
                <a16:creationId xmlns:a16="http://schemas.microsoft.com/office/drawing/2014/main" id="{55FCA4C6-548A-4842-B434-E97C848A19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24366" y="440848"/>
            <a:ext cx="776652" cy="776652"/>
          </a:xfrm>
          <a:prstGeom prst="rect">
            <a:avLst/>
          </a:prstGeom>
        </p:spPr>
      </p:pic>
      <p:pic>
        <p:nvPicPr>
          <p:cNvPr id="80" name="Picture 79" descr="Icon&#10;&#10;Description automatically generated">
            <a:extLst>
              <a:ext uri="{FF2B5EF4-FFF2-40B4-BE49-F238E27FC236}">
                <a16:creationId xmlns:a16="http://schemas.microsoft.com/office/drawing/2014/main" id="{1791B08D-6195-40E7-AB7F-C969500BBE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7811" y="1891640"/>
            <a:ext cx="776652" cy="776652"/>
          </a:xfrm>
          <a:prstGeom prst="rect">
            <a:avLst/>
          </a:prstGeom>
        </p:spPr>
      </p:pic>
      <p:pic>
        <p:nvPicPr>
          <p:cNvPr id="83" name="Picture 82" descr="Icon&#10;&#10;Description automatically generated">
            <a:extLst>
              <a:ext uri="{FF2B5EF4-FFF2-40B4-BE49-F238E27FC236}">
                <a16:creationId xmlns:a16="http://schemas.microsoft.com/office/drawing/2014/main" id="{9ECE9FEF-2549-42AB-A170-25C7AA610B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7811" y="4013528"/>
            <a:ext cx="776652" cy="776652"/>
          </a:xfrm>
          <a:prstGeom prst="rect">
            <a:avLst/>
          </a:prstGeom>
        </p:spPr>
      </p:pic>
      <p:pic>
        <p:nvPicPr>
          <p:cNvPr id="87" name="Picture 86" descr="Icon&#10;&#10;Description automatically generated">
            <a:extLst>
              <a:ext uri="{FF2B5EF4-FFF2-40B4-BE49-F238E27FC236}">
                <a16:creationId xmlns:a16="http://schemas.microsoft.com/office/drawing/2014/main" id="{F9E23C8A-EF5F-4D66-AC6A-8346C86308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61051" y="5564052"/>
            <a:ext cx="776652" cy="776652"/>
          </a:xfrm>
          <a:prstGeom prst="rect">
            <a:avLst/>
          </a:prstGeom>
        </p:spPr>
      </p:pic>
      <p:pic>
        <p:nvPicPr>
          <p:cNvPr id="93" name="Picture 92">
            <a:extLst>
              <a:ext uri="{FF2B5EF4-FFF2-40B4-BE49-F238E27FC236}">
                <a16:creationId xmlns:a16="http://schemas.microsoft.com/office/drawing/2014/main" id="{F538FECE-E2A5-4AFC-8059-C9807E1D80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98562" y="461452"/>
            <a:ext cx="1615993" cy="1283001"/>
          </a:xfrm>
          <a:prstGeom prst="rect">
            <a:avLst/>
          </a:prstGeom>
        </p:spPr>
      </p:pic>
      <p:pic>
        <p:nvPicPr>
          <p:cNvPr id="95" name="Picture 94" descr="Text&#10;&#10;Description automatically generated with medium confidence">
            <a:extLst>
              <a:ext uri="{FF2B5EF4-FFF2-40B4-BE49-F238E27FC236}">
                <a16:creationId xmlns:a16="http://schemas.microsoft.com/office/drawing/2014/main" id="{0660FD4C-2D96-46A0-A938-70DCD334CC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54802" y="1607768"/>
            <a:ext cx="1643772" cy="1326777"/>
          </a:xfrm>
          <a:prstGeom prst="rect">
            <a:avLst/>
          </a:prstGeom>
        </p:spPr>
      </p:pic>
      <p:pic>
        <p:nvPicPr>
          <p:cNvPr id="97" name="Picture 96" descr="Text&#10;&#10;Description automatically generated">
            <a:extLst>
              <a:ext uri="{FF2B5EF4-FFF2-40B4-BE49-F238E27FC236}">
                <a16:creationId xmlns:a16="http://schemas.microsoft.com/office/drawing/2014/main" id="{3A41C5B0-FF30-4D15-9D7E-DD03C1E0555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66264" y="3538079"/>
            <a:ext cx="1820847" cy="1575464"/>
          </a:xfrm>
          <a:prstGeom prst="rect">
            <a:avLst/>
          </a:prstGeom>
        </p:spPr>
      </p:pic>
      <p:pic>
        <p:nvPicPr>
          <p:cNvPr id="99" name="Picture 98" descr="A picture containing text&#10;&#10;Description automatically generated">
            <a:extLst>
              <a:ext uri="{FF2B5EF4-FFF2-40B4-BE49-F238E27FC236}">
                <a16:creationId xmlns:a16="http://schemas.microsoft.com/office/drawing/2014/main" id="{5B5E16D9-8E0D-4FDB-B8EE-891E9BE17CC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33818" y="5091826"/>
            <a:ext cx="1745480" cy="1486890"/>
          </a:xfrm>
          <a:prstGeom prst="rect">
            <a:avLst/>
          </a:prstGeom>
        </p:spPr>
      </p:pic>
      <p:sp>
        <p:nvSpPr>
          <p:cNvPr id="100" name="TextBox 99">
            <a:extLst>
              <a:ext uri="{FF2B5EF4-FFF2-40B4-BE49-F238E27FC236}">
                <a16:creationId xmlns:a16="http://schemas.microsoft.com/office/drawing/2014/main" id="{B37D4C3F-9599-4501-BFDE-D85391E5B495}"/>
              </a:ext>
            </a:extLst>
          </p:cNvPr>
          <p:cNvSpPr txBox="1"/>
          <p:nvPr/>
        </p:nvSpPr>
        <p:spPr>
          <a:xfrm>
            <a:off x="2937262" y="523029"/>
            <a:ext cx="3988980" cy="307777"/>
          </a:xfrm>
          <a:prstGeom prst="rect">
            <a:avLst/>
          </a:prstGeom>
          <a:noFill/>
          <a:ln w="76200">
            <a:solidFill>
              <a:schemeClr val="bg1"/>
            </a:solidFill>
          </a:ln>
        </p:spPr>
        <p:txBody>
          <a:bodyPr wrap="square" rtlCol="0">
            <a:spAutoFit/>
          </a:bodyPr>
          <a:lstStyle/>
          <a:p>
            <a:r>
              <a:rPr lang="en-US" sz="1400" b="1" dirty="0">
                <a:solidFill>
                  <a:schemeClr val="bg1"/>
                </a:solidFill>
                <a:latin typeface="Raleway" pitchFamily="2" charset="0"/>
              </a:rPr>
              <a:t>DIA: 30[mm], </a:t>
            </a:r>
            <a:r>
              <a:rPr lang="en-US" sz="1400" b="1" dirty="0">
                <a:solidFill>
                  <a:schemeClr val="bg1"/>
                </a:solidFill>
                <a:latin typeface="Raleway" pitchFamily="2" charset="0"/>
                <a:sym typeface="Symbol" panose="05050102010706020507" pitchFamily="18" charset="2"/>
              </a:rPr>
              <a:t>: 65, </a:t>
            </a:r>
            <a:r>
              <a:rPr lang="en-US" sz="1400" b="1" dirty="0">
                <a:solidFill>
                  <a:schemeClr val="bg1"/>
                </a:solidFill>
                <a:latin typeface="Raleway" pitchFamily="2" charset="0"/>
              </a:rPr>
              <a:t>Vpeak: 14[V], Vfall: 2[V]</a:t>
            </a:r>
            <a:endParaRPr lang="en-US" sz="1600" b="1" dirty="0">
              <a:solidFill>
                <a:schemeClr val="bg1"/>
              </a:solidFill>
              <a:latin typeface="Raleway" pitchFamily="2" charset="0"/>
            </a:endParaRPr>
          </a:p>
        </p:txBody>
      </p:sp>
      <p:sp>
        <p:nvSpPr>
          <p:cNvPr id="101" name="TextBox 100">
            <a:extLst>
              <a:ext uri="{FF2B5EF4-FFF2-40B4-BE49-F238E27FC236}">
                <a16:creationId xmlns:a16="http://schemas.microsoft.com/office/drawing/2014/main" id="{EEC1E679-7574-4788-9097-BE748E979446}"/>
              </a:ext>
            </a:extLst>
          </p:cNvPr>
          <p:cNvSpPr txBox="1"/>
          <p:nvPr/>
        </p:nvSpPr>
        <p:spPr>
          <a:xfrm>
            <a:off x="6093529" y="1945438"/>
            <a:ext cx="2457867" cy="307777"/>
          </a:xfrm>
          <a:prstGeom prst="rect">
            <a:avLst/>
          </a:prstGeom>
          <a:noFill/>
          <a:ln w="76200">
            <a:solidFill>
              <a:schemeClr val="bg1"/>
            </a:solidFill>
          </a:ln>
        </p:spPr>
        <p:txBody>
          <a:bodyPr wrap="square" rtlCol="0">
            <a:spAutoFit/>
          </a:bodyPr>
          <a:lstStyle/>
          <a:p>
            <a:r>
              <a:rPr lang="en-US" sz="1400" b="1" dirty="0">
                <a:solidFill>
                  <a:schemeClr val="bg1"/>
                </a:solidFill>
                <a:latin typeface="Raleway" pitchFamily="2" charset="0"/>
              </a:rPr>
              <a:t>DIA: 85[mm], </a:t>
            </a:r>
            <a:r>
              <a:rPr lang="en-US" sz="1400" b="1" dirty="0">
                <a:solidFill>
                  <a:schemeClr val="bg1"/>
                </a:solidFill>
                <a:latin typeface="Raleway" pitchFamily="2" charset="0"/>
                <a:sym typeface="Symbol" panose="05050102010706020507" pitchFamily="18" charset="2"/>
              </a:rPr>
              <a:t> </a:t>
            </a:r>
            <a:r>
              <a:rPr lang="en-US" sz="1400" b="1" dirty="0">
                <a:solidFill>
                  <a:schemeClr val="bg1"/>
                </a:solidFill>
                <a:latin typeface="Raleway" pitchFamily="2" charset="0"/>
              </a:rPr>
              <a:t>Vpeak: 12[V]</a:t>
            </a:r>
            <a:endParaRPr lang="en-US" sz="1600" b="1" dirty="0">
              <a:solidFill>
                <a:schemeClr val="bg1"/>
              </a:solidFill>
              <a:latin typeface="Raleway" pitchFamily="2" charset="0"/>
            </a:endParaRPr>
          </a:p>
        </p:txBody>
      </p:sp>
      <p:sp>
        <p:nvSpPr>
          <p:cNvPr id="102" name="TextBox 101">
            <a:extLst>
              <a:ext uri="{FF2B5EF4-FFF2-40B4-BE49-F238E27FC236}">
                <a16:creationId xmlns:a16="http://schemas.microsoft.com/office/drawing/2014/main" id="{2C28C7CF-0313-4F80-B1BB-9EF3F94B7AFE}"/>
              </a:ext>
            </a:extLst>
          </p:cNvPr>
          <p:cNvSpPr txBox="1"/>
          <p:nvPr/>
        </p:nvSpPr>
        <p:spPr>
          <a:xfrm>
            <a:off x="6847576" y="4074913"/>
            <a:ext cx="2397477" cy="307777"/>
          </a:xfrm>
          <a:prstGeom prst="rect">
            <a:avLst/>
          </a:prstGeom>
          <a:noFill/>
          <a:ln w="76200">
            <a:solidFill>
              <a:schemeClr val="bg1"/>
            </a:solidFill>
          </a:ln>
        </p:spPr>
        <p:txBody>
          <a:bodyPr wrap="square" rtlCol="0">
            <a:spAutoFit/>
          </a:bodyPr>
          <a:lstStyle/>
          <a:p>
            <a:r>
              <a:rPr lang="pt-BR" sz="1400" b="1" dirty="0">
                <a:solidFill>
                  <a:schemeClr val="bg1"/>
                </a:solidFill>
                <a:latin typeface="Raleway" pitchFamily="2" charset="0"/>
              </a:rPr>
              <a:t>DIA: 135[mm],  Vpeak: 5[V]</a:t>
            </a:r>
          </a:p>
        </p:txBody>
      </p:sp>
      <p:sp>
        <p:nvSpPr>
          <p:cNvPr id="103" name="TextBox 102">
            <a:extLst>
              <a:ext uri="{FF2B5EF4-FFF2-40B4-BE49-F238E27FC236}">
                <a16:creationId xmlns:a16="http://schemas.microsoft.com/office/drawing/2014/main" id="{B9ED1ABF-F5B4-46BA-96EE-0FCBF5818820}"/>
              </a:ext>
            </a:extLst>
          </p:cNvPr>
          <p:cNvSpPr txBox="1"/>
          <p:nvPr/>
        </p:nvSpPr>
        <p:spPr>
          <a:xfrm>
            <a:off x="5311832" y="5959937"/>
            <a:ext cx="1339529" cy="523220"/>
          </a:xfrm>
          <a:prstGeom prst="rect">
            <a:avLst/>
          </a:prstGeom>
          <a:noFill/>
          <a:ln w="76200">
            <a:solidFill>
              <a:schemeClr val="bg1"/>
            </a:solidFill>
          </a:ln>
        </p:spPr>
        <p:txBody>
          <a:bodyPr wrap="square" rtlCol="0">
            <a:spAutoFit/>
          </a:bodyPr>
          <a:lstStyle/>
          <a:p>
            <a:r>
              <a:rPr lang="pt-BR" sz="1400" b="1" dirty="0">
                <a:solidFill>
                  <a:schemeClr val="bg1"/>
                </a:solidFill>
                <a:latin typeface="Raleway" pitchFamily="2" charset="0"/>
              </a:rPr>
              <a:t>DIA: 135[mm] Vpeak: 11[V]</a:t>
            </a:r>
          </a:p>
        </p:txBody>
      </p:sp>
      <p:sp>
        <p:nvSpPr>
          <p:cNvPr id="104" name="TextBox 103">
            <a:extLst>
              <a:ext uri="{FF2B5EF4-FFF2-40B4-BE49-F238E27FC236}">
                <a16:creationId xmlns:a16="http://schemas.microsoft.com/office/drawing/2014/main" id="{CBF1D0D6-A626-4BFD-BCAD-F18D78D534D2}"/>
              </a:ext>
            </a:extLst>
          </p:cNvPr>
          <p:cNvSpPr txBox="1"/>
          <p:nvPr/>
        </p:nvSpPr>
        <p:spPr>
          <a:xfrm>
            <a:off x="6105073" y="5641045"/>
            <a:ext cx="1001122" cy="318892"/>
          </a:xfrm>
          <a:prstGeom prst="rect">
            <a:avLst/>
          </a:prstGeom>
          <a:noFill/>
          <a:ln w="76200">
            <a:solidFill>
              <a:schemeClr val="bg1"/>
            </a:solidFill>
          </a:ln>
        </p:spPr>
        <p:txBody>
          <a:bodyPr wrap="square" rtlCol="0">
            <a:spAutoFit/>
          </a:bodyPr>
          <a:lstStyle/>
          <a:p>
            <a:r>
              <a:rPr lang="en-US" sz="1400" b="1" dirty="0">
                <a:solidFill>
                  <a:schemeClr val="bg1"/>
                </a:solidFill>
                <a:latin typeface="Raleway" pitchFamily="2" charset="0"/>
              </a:rPr>
              <a:t>Cu: 36[g]</a:t>
            </a:r>
            <a:endParaRPr lang="en-US" sz="1600" b="1" dirty="0">
              <a:solidFill>
                <a:schemeClr val="bg1"/>
              </a:solidFill>
              <a:latin typeface="Raleway" pitchFamily="2" charset="0"/>
            </a:endParaRPr>
          </a:p>
        </p:txBody>
      </p:sp>
    </p:spTree>
    <p:extLst>
      <p:ext uri="{BB962C8B-B14F-4D97-AF65-F5344CB8AC3E}">
        <p14:creationId xmlns:p14="http://schemas.microsoft.com/office/powerpoint/2010/main" val="1282913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41" name="Slide Zoom 40">
                <a:extLst>
                  <a:ext uri="{FF2B5EF4-FFF2-40B4-BE49-F238E27FC236}">
                    <a16:creationId xmlns:a16="http://schemas.microsoft.com/office/drawing/2014/main" id="{11E1E9B1-BD23-4133-A14E-C082EEF4A7DA}"/>
                  </a:ext>
                </a:extLst>
              </p:cNvPr>
              <p:cNvGraphicFramePr>
                <a:graphicFrameLocks noChangeAspect="1"/>
              </p:cNvGraphicFramePr>
              <p:nvPr>
                <p:extLst>
                  <p:ext uri="{D42A27DB-BD31-4B8C-83A1-F6EECF244321}">
                    <p14:modId xmlns:p14="http://schemas.microsoft.com/office/powerpoint/2010/main" val="2188699476"/>
                  </p:ext>
                </p:extLst>
              </p:nvPr>
            </p:nvGraphicFramePr>
            <p:xfrm>
              <a:off x="3360940" y="3883638"/>
              <a:ext cx="2838938" cy="2838938"/>
            </p:xfrm>
            <a:graphic>
              <a:graphicData uri="http://schemas.microsoft.com/office/powerpoint/2016/slidezoom">
                <pslz:sldZm>
                  <pslz:sldZmObj sldId="288" cId="612064150">
                    <pslz:zmPr id="{58DD18A4-53D4-45A9-B7BD-15EFDAB493D6}"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838938" cy="2838938"/>
                        </a:xfrm>
                        <a:prstGeom prst="rect">
                          <a:avLst/>
                        </a:prstGeom>
                        <a:ln>
                          <a:noFill/>
                        </a:ln>
                      </p166:spPr>
                    </pslz:zmPr>
                  </pslz:sldZmObj>
                </pslz:sldZm>
              </a:graphicData>
            </a:graphic>
          </p:graphicFrame>
        </mc:Choice>
        <mc:Fallback>
          <p:pic>
            <p:nvPicPr>
              <p:cNvPr id="41" name="Slide Zoom 40">
                <a:hlinkClick r:id="rId4" action="ppaction://hlinksldjump"/>
                <a:extLst>
                  <a:ext uri="{FF2B5EF4-FFF2-40B4-BE49-F238E27FC236}">
                    <a16:creationId xmlns:a16="http://schemas.microsoft.com/office/drawing/2014/main" id="{11E1E9B1-BD23-4133-A14E-C082EEF4A7DA}"/>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3360940" y="3883638"/>
                <a:ext cx="2838938" cy="2838938"/>
              </a:xfrm>
              <a:prstGeom prst="rect">
                <a:avLst/>
              </a:prstGeom>
              <a:ln>
                <a:noFill/>
              </a:ln>
            </p:spPr>
          </p:pic>
        </mc:Fallback>
      </mc:AlternateContent>
      <mc:AlternateContent xmlns:mc="http://schemas.openxmlformats.org/markup-compatibility/2006">
        <mc:Choice xmlns:pslz="http://schemas.microsoft.com/office/powerpoint/2016/slidezoom" Requires="pslz">
          <p:graphicFrame>
            <p:nvGraphicFramePr>
              <p:cNvPr id="39" name="Slide Zoom 38">
                <a:extLst>
                  <a:ext uri="{FF2B5EF4-FFF2-40B4-BE49-F238E27FC236}">
                    <a16:creationId xmlns:a16="http://schemas.microsoft.com/office/drawing/2014/main" id="{BADD5895-E0A4-4AD0-818B-E703BA3BC4C3}"/>
                  </a:ext>
                </a:extLst>
              </p:cNvPr>
              <p:cNvGraphicFramePr>
                <a:graphicFrameLocks noChangeAspect="1"/>
              </p:cNvGraphicFramePr>
              <p:nvPr>
                <p:extLst>
                  <p:ext uri="{D42A27DB-BD31-4B8C-83A1-F6EECF244321}">
                    <p14:modId xmlns:p14="http://schemas.microsoft.com/office/powerpoint/2010/main" val="2269296535"/>
                  </p:ext>
                </p:extLst>
              </p:nvPr>
            </p:nvGraphicFramePr>
            <p:xfrm>
              <a:off x="3361354" y="135424"/>
              <a:ext cx="2838110" cy="2838110"/>
            </p:xfrm>
            <a:graphic>
              <a:graphicData uri="http://schemas.microsoft.com/office/powerpoint/2016/slidezoom">
                <pslz:sldZm>
                  <pslz:sldZmObj sldId="287" cId="2350578906">
                    <pslz:zmPr id="{9D14795E-9583-427E-A0FD-81F353A59B49}"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838110" cy="2838110"/>
                        </a:xfrm>
                        <a:prstGeom prst="rect">
                          <a:avLst/>
                        </a:prstGeom>
                        <a:ln>
                          <a:noFill/>
                        </a:ln>
                      </p166:spPr>
                    </pslz:zmPr>
                  </pslz:sldZmObj>
                </pslz:sldZm>
              </a:graphicData>
            </a:graphic>
          </p:graphicFrame>
        </mc:Choice>
        <mc:Fallback>
          <p:pic>
            <p:nvPicPr>
              <p:cNvPr id="39" name="Slide Zoom 38">
                <a:hlinkClick r:id="rId6" action="ppaction://hlinksldjump"/>
                <a:extLst>
                  <a:ext uri="{FF2B5EF4-FFF2-40B4-BE49-F238E27FC236}">
                    <a16:creationId xmlns:a16="http://schemas.microsoft.com/office/drawing/2014/main" id="{BADD5895-E0A4-4AD0-818B-E703BA3BC4C3}"/>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361354" y="135424"/>
                <a:ext cx="2838110" cy="2838110"/>
              </a:xfrm>
              <a:prstGeom prst="rect">
                <a:avLst/>
              </a:prstGeom>
              <a:ln>
                <a:noFill/>
              </a:ln>
            </p:spPr>
          </p:pic>
        </mc:Fallback>
      </mc:AlternateContent>
      <p:grpSp>
        <p:nvGrpSpPr>
          <p:cNvPr id="30" name="Group 29">
            <a:extLst>
              <a:ext uri="{FF2B5EF4-FFF2-40B4-BE49-F238E27FC236}">
                <a16:creationId xmlns:a16="http://schemas.microsoft.com/office/drawing/2014/main" id="{0776D1B4-6924-434A-8FDB-EA47F5FBF9EE}"/>
              </a:ext>
            </a:extLst>
          </p:cNvPr>
          <p:cNvGrpSpPr/>
          <p:nvPr/>
        </p:nvGrpSpPr>
        <p:grpSpPr>
          <a:xfrm>
            <a:off x="7462338" y="1233347"/>
            <a:ext cx="4391306" cy="4391306"/>
            <a:chOff x="8211309" y="1554479"/>
            <a:chExt cx="3749040" cy="3749041"/>
          </a:xfrm>
        </p:grpSpPr>
        <p:grpSp>
          <p:nvGrpSpPr>
            <p:cNvPr id="3" name="Group 2">
              <a:extLst>
                <a:ext uri="{FF2B5EF4-FFF2-40B4-BE49-F238E27FC236}">
                  <a16:creationId xmlns:a16="http://schemas.microsoft.com/office/drawing/2014/main" id="{2B32E84A-6818-405E-A205-D002CAAFA8F9}"/>
                </a:ext>
              </a:extLst>
            </p:cNvPr>
            <p:cNvGrpSpPr/>
            <p:nvPr/>
          </p:nvGrpSpPr>
          <p:grpSpPr>
            <a:xfrm>
              <a:off x="8211309" y="1554480"/>
              <a:ext cx="3749040" cy="3749040"/>
              <a:chOff x="9363102" y="2160165"/>
              <a:chExt cx="2537670" cy="2537670"/>
            </a:xfrm>
          </p:grpSpPr>
          <p:sp>
            <p:nvSpPr>
              <p:cNvPr id="5" name="Oval 4">
                <a:extLst>
                  <a:ext uri="{FF2B5EF4-FFF2-40B4-BE49-F238E27FC236}">
                    <a16:creationId xmlns:a16="http://schemas.microsoft.com/office/drawing/2014/main" id="{75BDA6D7-BD64-4313-91CB-F59084FD7C97}"/>
                  </a:ext>
                </a:extLst>
              </p:cNvPr>
              <p:cNvSpPr/>
              <p:nvPr/>
            </p:nvSpPr>
            <p:spPr>
              <a:xfrm>
                <a:off x="9363102" y="2160165"/>
                <a:ext cx="2537670" cy="2537670"/>
              </a:xfrm>
              <a:prstGeom prst="ellipse">
                <a:avLst/>
              </a:prstGeom>
              <a:solidFill>
                <a:schemeClr val="accent5">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BC74FD1-3CBA-4369-880F-B03ED6333313}"/>
                  </a:ext>
                </a:extLst>
              </p:cNvPr>
              <p:cNvSpPr txBox="1"/>
              <p:nvPr/>
            </p:nvSpPr>
            <p:spPr>
              <a:xfrm>
                <a:off x="9525418" y="2856094"/>
                <a:ext cx="2213037" cy="1084943"/>
              </a:xfrm>
              <a:prstGeom prst="rect">
                <a:avLst/>
              </a:prstGeom>
              <a:noFill/>
            </p:spPr>
            <p:txBody>
              <a:bodyPr wrap="square" rtlCol="0">
                <a:spAutoFit/>
              </a:bodyPr>
              <a:lstStyle/>
              <a:p>
                <a:pPr algn="ctr"/>
                <a:endParaRPr lang="en-US" sz="2000" dirty="0">
                  <a:solidFill>
                    <a:schemeClr val="bg1"/>
                  </a:solidFill>
                  <a:latin typeface="Raleway Black" pitchFamily="2" charset="0"/>
                </a:endParaRPr>
              </a:p>
              <a:p>
                <a:pPr algn="ctr"/>
                <a:r>
                  <a:rPr lang="en-US" sz="3200" dirty="0">
                    <a:solidFill>
                      <a:schemeClr val="bg1"/>
                    </a:solidFill>
                    <a:latin typeface="Raleway Black" pitchFamily="2" charset="0"/>
                  </a:rPr>
                  <a:t>Investigation of </a:t>
                </a:r>
              </a:p>
              <a:p>
                <a:pPr algn="ctr"/>
                <a:r>
                  <a:rPr lang="en-US" sz="3200" dirty="0">
                    <a:solidFill>
                      <a:schemeClr val="bg1"/>
                    </a:solidFill>
                    <a:latin typeface="Raleway Black" pitchFamily="2" charset="0"/>
                  </a:rPr>
                  <a:t>Sensors for Piecewise PSA</a:t>
                </a:r>
              </a:p>
            </p:txBody>
          </p:sp>
        </p:grpSp>
        <p:pic>
          <p:nvPicPr>
            <p:cNvPr id="8" name="Graphic 7" descr="Badge 4 with solid fill">
              <a:extLst>
                <a:ext uri="{FF2B5EF4-FFF2-40B4-BE49-F238E27FC236}">
                  <a16:creationId xmlns:a16="http://schemas.microsoft.com/office/drawing/2014/main" id="{9BD2715E-3448-4BEF-9555-4390D2DA96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369" y="1554479"/>
              <a:ext cx="1464918" cy="1464918"/>
            </a:xfrm>
            <a:prstGeom prst="rect">
              <a:avLst/>
            </a:prstGeom>
          </p:spPr>
        </p:pic>
      </p:grpSp>
      <p:cxnSp>
        <p:nvCxnSpPr>
          <p:cNvPr id="31" name="Straight Connector 30">
            <a:extLst>
              <a:ext uri="{FF2B5EF4-FFF2-40B4-BE49-F238E27FC236}">
                <a16:creationId xmlns:a16="http://schemas.microsoft.com/office/drawing/2014/main" id="{B18685E1-A8BA-4AB6-A055-A12771690C0C}"/>
              </a:ext>
            </a:extLst>
          </p:cNvPr>
          <p:cNvCxnSpPr>
            <a:cxnSpLocks/>
            <a:stCxn id="5" idx="1"/>
          </p:cNvCxnSpPr>
          <p:nvPr/>
        </p:nvCxnSpPr>
        <p:spPr>
          <a:xfrm flipH="1" flipV="1">
            <a:off x="6567496" y="1554479"/>
            <a:ext cx="1537934" cy="321961"/>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B137377-93A1-4514-BD9C-17F13123352F}"/>
              </a:ext>
            </a:extLst>
          </p:cNvPr>
          <p:cNvCxnSpPr>
            <a:cxnSpLocks/>
            <a:stCxn id="5" idx="3"/>
          </p:cNvCxnSpPr>
          <p:nvPr/>
        </p:nvCxnSpPr>
        <p:spPr>
          <a:xfrm flipH="1">
            <a:off x="6631469" y="4981561"/>
            <a:ext cx="1473961" cy="321546"/>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163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4D8E46E-0599-4290-9713-9BB1186886EB}"/>
              </a:ext>
            </a:extLst>
          </p:cNvPr>
          <p:cNvGrpSpPr/>
          <p:nvPr/>
        </p:nvGrpSpPr>
        <p:grpSpPr>
          <a:xfrm>
            <a:off x="7855373" y="1595714"/>
            <a:ext cx="3666572" cy="3666572"/>
            <a:chOff x="5022113" y="582068"/>
            <a:chExt cx="2147774" cy="2147774"/>
          </a:xfrm>
        </p:grpSpPr>
        <p:grpSp>
          <p:nvGrpSpPr>
            <p:cNvPr id="10" name="Group 9">
              <a:extLst>
                <a:ext uri="{FF2B5EF4-FFF2-40B4-BE49-F238E27FC236}">
                  <a16:creationId xmlns:a16="http://schemas.microsoft.com/office/drawing/2014/main" id="{E6ABF7A4-CBB4-4177-A015-75C92A63671B}"/>
                </a:ext>
              </a:extLst>
            </p:cNvPr>
            <p:cNvGrpSpPr/>
            <p:nvPr/>
          </p:nvGrpSpPr>
          <p:grpSpPr>
            <a:xfrm>
              <a:off x="5022113" y="582068"/>
              <a:ext cx="2147774" cy="2147774"/>
              <a:chOff x="9363102" y="2160165"/>
              <a:chExt cx="2537670" cy="2537670"/>
            </a:xfrm>
          </p:grpSpPr>
          <p:sp>
            <p:nvSpPr>
              <p:cNvPr id="12" name="Oval 11">
                <a:extLst>
                  <a:ext uri="{FF2B5EF4-FFF2-40B4-BE49-F238E27FC236}">
                    <a16:creationId xmlns:a16="http://schemas.microsoft.com/office/drawing/2014/main" id="{1087BB3C-13CB-4AFF-842B-3FEB5C362038}"/>
                  </a:ext>
                </a:extLst>
              </p:cNvPr>
              <p:cNvSpPr/>
              <p:nvPr/>
            </p:nvSpPr>
            <p:spPr>
              <a:xfrm>
                <a:off x="9363102" y="2160165"/>
                <a:ext cx="2537670" cy="2537670"/>
              </a:xfrm>
              <a:prstGeom prst="ellipse">
                <a:avLst/>
              </a:prstGeom>
              <a:solidFill>
                <a:schemeClr val="accent5">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57DBF68-8750-4A5E-9211-0F093F7DE416}"/>
                  </a:ext>
                </a:extLst>
              </p:cNvPr>
              <p:cNvSpPr txBox="1"/>
              <p:nvPr/>
            </p:nvSpPr>
            <p:spPr>
              <a:xfrm>
                <a:off x="9522504" y="2652382"/>
                <a:ext cx="2218868" cy="660347"/>
              </a:xfrm>
              <a:prstGeom prst="rect">
                <a:avLst/>
              </a:prstGeom>
              <a:noFill/>
            </p:spPr>
            <p:txBody>
              <a:bodyPr wrap="square" rtlCol="0">
                <a:spAutoFit/>
              </a:bodyPr>
              <a:lstStyle/>
              <a:p>
                <a:pPr algn="ctr"/>
                <a:r>
                  <a:rPr lang="en-US" sz="2800" dirty="0">
                    <a:solidFill>
                      <a:schemeClr val="bg1"/>
                    </a:solidFill>
                    <a:latin typeface="Raleway Black" pitchFamily="2" charset="0"/>
                  </a:rPr>
                  <a:t>Single Middle TENG</a:t>
                </a:r>
              </a:p>
            </p:txBody>
          </p:sp>
        </p:grpSp>
        <p:pic>
          <p:nvPicPr>
            <p:cNvPr id="11" name="Graphic 10" descr="Single gear with solid fill">
              <a:extLst>
                <a:ext uri="{FF2B5EF4-FFF2-40B4-BE49-F238E27FC236}">
                  <a16:creationId xmlns:a16="http://schemas.microsoft.com/office/drawing/2014/main" id="{A8577E3C-C6A6-42CF-8C86-BBC9897D2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7572" y="1472792"/>
              <a:ext cx="1156856" cy="1156856"/>
            </a:xfrm>
            <a:prstGeom prst="rect">
              <a:avLst/>
            </a:prstGeom>
          </p:spPr>
        </p:pic>
      </p:grpSp>
      <p:grpSp>
        <p:nvGrpSpPr>
          <p:cNvPr id="24" name="Group 23">
            <a:extLst>
              <a:ext uri="{FF2B5EF4-FFF2-40B4-BE49-F238E27FC236}">
                <a16:creationId xmlns:a16="http://schemas.microsoft.com/office/drawing/2014/main" id="{2D41B94D-B4D4-4D9A-BC3D-D98F2FFB7918}"/>
              </a:ext>
            </a:extLst>
          </p:cNvPr>
          <p:cNvGrpSpPr/>
          <p:nvPr/>
        </p:nvGrpSpPr>
        <p:grpSpPr>
          <a:xfrm>
            <a:off x="4233439" y="163630"/>
            <a:ext cx="2864168" cy="2864168"/>
            <a:chOff x="691664" y="425303"/>
            <a:chExt cx="2864168" cy="2864168"/>
          </a:xfrm>
        </p:grpSpPr>
        <p:sp>
          <p:nvSpPr>
            <p:cNvPr id="8" name="Oval 7">
              <a:extLst>
                <a:ext uri="{FF2B5EF4-FFF2-40B4-BE49-F238E27FC236}">
                  <a16:creationId xmlns:a16="http://schemas.microsoft.com/office/drawing/2014/main" id="{494BFE39-0F88-44FB-A192-310BBAFDD453}"/>
                </a:ext>
              </a:extLst>
            </p:cNvPr>
            <p:cNvSpPr/>
            <p:nvPr/>
          </p:nvSpPr>
          <p:spPr>
            <a:xfrm>
              <a:off x="691664" y="425303"/>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Chart, line chart&#10;&#10;Description automatically generated">
              <a:extLst>
                <a:ext uri="{FF2B5EF4-FFF2-40B4-BE49-F238E27FC236}">
                  <a16:creationId xmlns:a16="http://schemas.microsoft.com/office/drawing/2014/main" id="{F4D0290D-F88D-4230-9A45-86D1D97008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733" y="971574"/>
              <a:ext cx="2693218" cy="1922628"/>
            </a:xfrm>
            <a:prstGeom prst="rect">
              <a:avLst/>
            </a:prstGeom>
          </p:spPr>
        </p:pic>
      </p:grpSp>
      <p:grpSp>
        <p:nvGrpSpPr>
          <p:cNvPr id="23" name="Group 22">
            <a:extLst>
              <a:ext uri="{FF2B5EF4-FFF2-40B4-BE49-F238E27FC236}">
                <a16:creationId xmlns:a16="http://schemas.microsoft.com/office/drawing/2014/main" id="{3CCF6943-3790-4DFC-9DAA-DA0F2EF15D4E}"/>
              </a:ext>
            </a:extLst>
          </p:cNvPr>
          <p:cNvGrpSpPr/>
          <p:nvPr/>
        </p:nvGrpSpPr>
        <p:grpSpPr>
          <a:xfrm>
            <a:off x="4233439" y="3830202"/>
            <a:ext cx="2864168" cy="2864168"/>
            <a:chOff x="2849765" y="3131766"/>
            <a:chExt cx="2864168" cy="2864168"/>
          </a:xfrm>
        </p:grpSpPr>
        <p:sp>
          <p:nvSpPr>
            <p:cNvPr id="15" name="Oval 14">
              <a:extLst>
                <a:ext uri="{FF2B5EF4-FFF2-40B4-BE49-F238E27FC236}">
                  <a16:creationId xmlns:a16="http://schemas.microsoft.com/office/drawing/2014/main" id="{749EC983-FAD8-483D-837E-79900B35719C}"/>
                </a:ext>
              </a:extLst>
            </p:cNvPr>
            <p:cNvSpPr/>
            <p:nvPr/>
          </p:nvSpPr>
          <p:spPr>
            <a:xfrm>
              <a:off x="2849765" y="3131766"/>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Chart&#10;&#10;Description automatically generated">
              <a:extLst>
                <a:ext uri="{FF2B5EF4-FFF2-40B4-BE49-F238E27FC236}">
                  <a16:creationId xmlns:a16="http://schemas.microsoft.com/office/drawing/2014/main" id="{F23DC303-0930-4BAD-B361-6BA1FAD29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3813" y="3605887"/>
              <a:ext cx="2538626" cy="2073630"/>
            </a:xfrm>
            <a:prstGeom prst="rect">
              <a:avLst/>
            </a:prstGeom>
          </p:spPr>
        </p:pic>
      </p:grpSp>
      <p:cxnSp>
        <p:nvCxnSpPr>
          <p:cNvPr id="25" name="Straight Connector 24">
            <a:extLst>
              <a:ext uri="{FF2B5EF4-FFF2-40B4-BE49-F238E27FC236}">
                <a16:creationId xmlns:a16="http://schemas.microsoft.com/office/drawing/2014/main" id="{9337B7F6-D0A4-4245-821F-583B1D05C566}"/>
              </a:ext>
            </a:extLst>
          </p:cNvPr>
          <p:cNvCxnSpPr>
            <a:cxnSpLocks/>
            <a:stCxn id="12" idx="1"/>
            <a:endCxn id="8" idx="6"/>
          </p:cNvCxnSpPr>
          <p:nvPr/>
        </p:nvCxnSpPr>
        <p:spPr>
          <a:xfrm flipH="1" flipV="1">
            <a:off x="7097607" y="1595714"/>
            <a:ext cx="1294723" cy="536957"/>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D49BC40-FC80-440D-A996-3E326DAF091B}"/>
              </a:ext>
            </a:extLst>
          </p:cNvPr>
          <p:cNvCxnSpPr>
            <a:cxnSpLocks/>
            <a:stCxn id="12" idx="3"/>
            <a:endCxn id="15" idx="6"/>
          </p:cNvCxnSpPr>
          <p:nvPr/>
        </p:nvCxnSpPr>
        <p:spPr>
          <a:xfrm flipH="1">
            <a:off x="7097607" y="4725329"/>
            <a:ext cx="1294723" cy="536957"/>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519AFCF-A63D-4ADB-B2E3-07AFCEF6585E}"/>
              </a:ext>
            </a:extLst>
          </p:cNvPr>
          <p:cNvSpPr txBox="1"/>
          <p:nvPr/>
        </p:nvSpPr>
        <p:spPr>
          <a:xfrm>
            <a:off x="598154" y="2397948"/>
            <a:ext cx="3316422" cy="1815882"/>
          </a:xfrm>
          <a:prstGeom prst="rect">
            <a:avLst/>
          </a:prstGeom>
          <a:noFill/>
          <a:ln w="76200">
            <a:solidFill>
              <a:schemeClr val="bg1"/>
            </a:solidFill>
          </a:ln>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Raleway" pitchFamily="2" charset="0"/>
              </a:rPr>
              <a:t>Side Floated</a:t>
            </a:r>
          </a:p>
          <a:p>
            <a:pPr marL="285750" indent="-285750">
              <a:buFont typeface="Arial" panose="020B0604020202020204" pitchFamily="34" charset="0"/>
              <a:buChar char="•"/>
            </a:pPr>
            <a:r>
              <a:rPr lang="en-US" sz="1600" b="1" dirty="0">
                <a:solidFill>
                  <a:schemeClr val="bg1"/>
                </a:solidFill>
                <a:latin typeface="Raleway" pitchFamily="2" charset="0"/>
              </a:rPr>
              <a:t>High Repeatability</a:t>
            </a:r>
          </a:p>
          <a:p>
            <a:pPr marL="285750" indent="-285750">
              <a:buFont typeface="Arial" panose="020B0604020202020204" pitchFamily="34" charset="0"/>
              <a:buChar char="•"/>
            </a:pPr>
            <a:r>
              <a:rPr lang="en-US" sz="1600" b="1" dirty="0">
                <a:solidFill>
                  <a:schemeClr val="bg1"/>
                </a:solidFill>
                <a:latin typeface="Raleway" pitchFamily="2" charset="0"/>
              </a:rPr>
              <a:t>Good Linearity</a:t>
            </a:r>
          </a:p>
          <a:p>
            <a:pPr marL="742950" lvl="1" indent="-285750">
              <a:buFont typeface="Arial" panose="020B0604020202020204" pitchFamily="34" charset="0"/>
              <a:buChar char="•"/>
            </a:pPr>
            <a:r>
              <a:rPr lang="en-US" sz="1600" b="1" dirty="0">
                <a:solidFill>
                  <a:schemeClr val="bg1"/>
                </a:solidFill>
                <a:latin typeface="Raleway" pitchFamily="2" charset="0"/>
              </a:rPr>
              <a:t>1.43 [V/mL]</a:t>
            </a:r>
          </a:p>
          <a:p>
            <a:pPr marL="742950" lvl="1" indent="-285750">
              <a:buFont typeface="Arial" panose="020B0604020202020204" pitchFamily="34" charset="0"/>
              <a:buChar char="•"/>
            </a:pPr>
            <a:r>
              <a:rPr lang="en-US" sz="1600" b="1" dirty="0">
                <a:solidFill>
                  <a:schemeClr val="bg1"/>
                </a:solidFill>
                <a:latin typeface="Raleway" pitchFamily="2" charset="0"/>
              </a:rPr>
              <a:t>0.1147</a:t>
            </a:r>
            <a:r>
              <a:rPr lang="en-US" sz="1600" b="1" dirty="0">
                <a:solidFill>
                  <a:schemeClr val="bg1"/>
                </a:solidFill>
                <a:latin typeface="Raleway" pitchFamily="2" charset="0"/>
                <a:sym typeface="Symbol" panose="05050102010706020507" pitchFamily="18" charset="2"/>
              </a:rPr>
              <a:t></a:t>
            </a:r>
            <a:r>
              <a:rPr lang="en-US" sz="1600" b="1" dirty="0">
                <a:solidFill>
                  <a:schemeClr val="bg1"/>
                </a:solidFill>
                <a:latin typeface="Raleway" pitchFamily="2" charset="0"/>
              </a:rPr>
              <a:t>/V</a:t>
            </a:r>
          </a:p>
          <a:p>
            <a:pPr marL="285750"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TENG Sensor Performance is Stable and Repeatable</a:t>
            </a:r>
          </a:p>
        </p:txBody>
      </p:sp>
      <p:cxnSp>
        <p:nvCxnSpPr>
          <p:cNvPr id="34" name="Straight Connector 33">
            <a:extLst>
              <a:ext uri="{FF2B5EF4-FFF2-40B4-BE49-F238E27FC236}">
                <a16:creationId xmlns:a16="http://schemas.microsoft.com/office/drawing/2014/main" id="{B7ED8BEF-0AC7-48E5-A61F-A430A6670F16}"/>
              </a:ext>
            </a:extLst>
          </p:cNvPr>
          <p:cNvCxnSpPr>
            <a:cxnSpLocks/>
            <a:stCxn id="8" idx="2"/>
            <a:endCxn id="33" idx="0"/>
          </p:cNvCxnSpPr>
          <p:nvPr/>
        </p:nvCxnSpPr>
        <p:spPr>
          <a:xfrm flipH="1">
            <a:off x="2256365" y="1595714"/>
            <a:ext cx="1977074" cy="802234"/>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DEC32B-86FC-4334-A693-82A1859ABFA2}"/>
              </a:ext>
            </a:extLst>
          </p:cNvPr>
          <p:cNvCxnSpPr>
            <a:cxnSpLocks/>
            <a:stCxn id="15" idx="2"/>
            <a:endCxn id="33" idx="2"/>
          </p:cNvCxnSpPr>
          <p:nvPr/>
        </p:nvCxnSpPr>
        <p:spPr>
          <a:xfrm flipH="1" flipV="1">
            <a:off x="2256365" y="4213830"/>
            <a:ext cx="1977074" cy="1048456"/>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78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22E2C5-12CB-49C6-9C88-2A4198274771}"/>
              </a:ext>
            </a:extLst>
          </p:cNvPr>
          <p:cNvGrpSpPr/>
          <p:nvPr/>
        </p:nvGrpSpPr>
        <p:grpSpPr>
          <a:xfrm>
            <a:off x="4594052" y="555799"/>
            <a:ext cx="2715358" cy="2715358"/>
            <a:chOff x="5109547" y="3845385"/>
            <a:chExt cx="2147774" cy="2147774"/>
          </a:xfrm>
        </p:grpSpPr>
        <p:grpSp>
          <p:nvGrpSpPr>
            <p:cNvPr id="8" name="Group 7">
              <a:extLst>
                <a:ext uri="{FF2B5EF4-FFF2-40B4-BE49-F238E27FC236}">
                  <a16:creationId xmlns:a16="http://schemas.microsoft.com/office/drawing/2014/main" id="{E6E11EFD-2E0B-496E-A3BD-14BB64769389}"/>
                </a:ext>
              </a:extLst>
            </p:cNvPr>
            <p:cNvGrpSpPr/>
            <p:nvPr/>
          </p:nvGrpSpPr>
          <p:grpSpPr>
            <a:xfrm>
              <a:off x="5109547" y="3845385"/>
              <a:ext cx="2147774" cy="2147774"/>
              <a:chOff x="9363102" y="2160165"/>
              <a:chExt cx="2537670" cy="2537670"/>
            </a:xfrm>
          </p:grpSpPr>
          <p:sp>
            <p:nvSpPr>
              <p:cNvPr id="10" name="Oval 9">
                <a:extLst>
                  <a:ext uri="{FF2B5EF4-FFF2-40B4-BE49-F238E27FC236}">
                    <a16:creationId xmlns:a16="http://schemas.microsoft.com/office/drawing/2014/main" id="{9473F1D1-DE66-4110-8778-CF6D7598C36F}"/>
                  </a:ext>
                </a:extLst>
              </p:cNvPr>
              <p:cNvSpPr/>
              <p:nvPr/>
            </p:nvSpPr>
            <p:spPr>
              <a:xfrm>
                <a:off x="9363102" y="2160165"/>
                <a:ext cx="2537670" cy="2537670"/>
              </a:xfrm>
              <a:prstGeom prst="ellipse">
                <a:avLst/>
              </a:prstGeom>
              <a:solidFill>
                <a:schemeClr val="accent5">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298AACD-9439-4740-ADA2-2B4C6D0D43DA}"/>
                  </a:ext>
                </a:extLst>
              </p:cNvPr>
              <p:cNvSpPr txBox="1"/>
              <p:nvPr/>
            </p:nvSpPr>
            <p:spPr>
              <a:xfrm>
                <a:off x="9890582" y="2504868"/>
                <a:ext cx="1482710" cy="776618"/>
              </a:xfrm>
              <a:prstGeom prst="rect">
                <a:avLst/>
              </a:prstGeom>
              <a:noFill/>
            </p:spPr>
            <p:txBody>
              <a:bodyPr wrap="square" rtlCol="0">
                <a:spAutoFit/>
              </a:bodyPr>
              <a:lstStyle/>
              <a:p>
                <a:pPr algn="ctr"/>
                <a:r>
                  <a:rPr lang="en-US" sz="2400" dirty="0">
                    <a:solidFill>
                      <a:schemeClr val="bg1"/>
                    </a:solidFill>
                    <a:latin typeface="Raleway Black" pitchFamily="2" charset="0"/>
                  </a:rPr>
                  <a:t>Average Voltage</a:t>
                </a:r>
              </a:p>
            </p:txBody>
          </p:sp>
        </p:grpSp>
        <p:pic>
          <p:nvPicPr>
            <p:cNvPr id="9" name="Graphic 8" descr="Gears with solid fill">
              <a:extLst>
                <a:ext uri="{FF2B5EF4-FFF2-40B4-BE49-F238E27FC236}">
                  <a16:creationId xmlns:a16="http://schemas.microsoft.com/office/drawing/2014/main" id="{406A067C-7923-4D2C-8A13-574D401D20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1833" y="4751919"/>
              <a:ext cx="1103202" cy="1103202"/>
            </a:xfrm>
            <a:prstGeom prst="rect">
              <a:avLst/>
            </a:prstGeom>
          </p:spPr>
        </p:pic>
      </p:grpSp>
      <p:grpSp>
        <p:nvGrpSpPr>
          <p:cNvPr id="28" name="Group 27">
            <a:extLst>
              <a:ext uri="{FF2B5EF4-FFF2-40B4-BE49-F238E27FC236}">
                <a16:creationId xmlns:a16="http://schemas.microsoft.com/office/drawing/2014/main" id="{89F207AB-87E7-4EE1-B204-76B2681A52EB}"/>
              </a:ext>
            </a:extLst>
          </p:cNvPr>
          <p:cNvGrpSpPr/>
          <p:nvPr/>
        </p:nvGrpSpPr>
        <p:grpSpPr>
          <a:xfrm>
            <a:off x="568582" y="184397"/>
            <a:ext cx="3089018" cy="3089018"/>
            <a:chOff x="674746" y="296822"/>
            <a:chExt cx="2864168" cy="2864168"/>
          </a:xfrm>
        </p:grpSpPr>
        <p:sp>
          <p:nvSpPr>
            <p:cNvPr id="12" name="Oval 11">
              <a:extLst>
                <a:ext uri="{FF2B5EF4-FFF2-40B4-BE49-F238E27FC236}">
                  <a16:creationId xmlns:a16="http://schemas.microsoft.com/office/drawing/2014/main" id="{4AECABC8-735B-43FE-904C-4FF57449206A}"/>
                </a:ext>
              </a:extLst>
            </p:cNvPr>
            <p:cNvSpPr/>
            <p:nvPr/>
          </p:nvSpPr>
          <p:spPr>
            <a:xfrm>
              <a:off x="674746" y="296822"/>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Chart&#10;&#10;Description automatically generated">
              <a:extLst>
                <a:ext uri="{FF2B5EF4-FFF2-40B4-BE49-F238E27FC236}">
                  <a16:creationId xmlns:a16="http://schemas.microsoft.com/office/drawing/2014/main" id="{98A5457E-3C48-4EEF-BDC2-85583EEF88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176" y="1017652"/>
              <a:ext cx="2653308" cy="1422508"/>
            </a:xfrm>
            <a:prstGeom prst="rect">
              <a:avLst/>
            </a:prstGeom>
          </p:spPr>
        </p:pic>
      </p:grpSp>
      <p:grpSp>
        <p:nvGrpSpPr>
          <p:cNvPr id="27" name="Group 26">
            <a:extLst>
              <a:ext uri="{FF2B5EF4-FFF2-40B4-BE49-F238E27FC236}">
                <a16:creationId xmlns:a16="http://schemas.microsoft.com/office/drawing/2014/main" id="{93871515-F971-4283-AA47-B9C6FE4F2784}"/>
              </a:ext>
            </a:extLst>
          </p:cNvPr>
          <p:cNvGrpSpPr/>
          <p:nvPr/>
        </p:nvGrpSpPr>
        <p:grpSpPr>
          <a:xfrm>
            <a:off x="8245863" y="124999"/>
            <a:ext cx="3146158" cy="3146158"/>
            <a:chOff x="4515424" y="296822"/>
            <a:chExt cx="2864168" cy="2864168"/>
          </a:xfrm>
        </p:grpSpPr>
        <p:sp>
          <p:nvSpPr>
            <p:cNvPr id="13" name="Oval 12">
              <a:extLst>
                <a:ext uri="{FF2B5EF4-FFF2-40B4-BE49-F238E27FC236}">
                  <a16:creationId xmlns:a16="http://schemas.microsoft.com/office/drawing/2014/main" id="{AC5C3AE9-FDF8-4A1A-A685-CA8CF6D3839C}"/>
                </a:ext>
              </a:extLst>
            </p:cNvPr>
            <p:cNvSpPr/>
            <p:nvPr/>
          </p:nvSpPr>
          <p:spPr>
            <a:xfrm>
              <a:off x="4515424" y="296822"/>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Chart&#10;&#10;Description automatically generated">
              <a:extLst>
                <a:ext uri="{FF2B5EF4-FFF2-40B4-BE49-F238E27FC236}">
                  <a16:creationId xmlns:a16="http://schemas.microsoft.com/office/drawing/2014/main" id="{F5D1EA6C-5A8A-48C3-9D1C-F42B70D99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0253" y="1017249"/>
              <a:ext cx="2652668" cy="1423314"/>
            </a:xfrm>
            <a:prstGeom prst="rect">
              <a:avLst/>
            </a:prstGeom>
          </p:spPr>
        </p:pic>
      </p:grpSp>
      <p:grpSp>
        <p:nvGrpSpPr>
          <p:cNvPr id="29" name="Group 28">
            <a:extLst>
              <a:ext uri="{FF2B5EF4-FFF2-40B4-BE49-F238E27FC236}">
                <a16:creationId xmlns:a16="http://schemas.microsoft.com/office/drawing/2014/main" id="{61D63EA0-A0B6-44E7-B01C-D8EDBE64C490}"/>
              </a:ext>
            </a:extLst>
          </p:cNvPr>
          <p:cNvGrpSpPr/>
          <p:nvPr/>
        </p:nvGrpSpPr>
        <p:grpSpPr>
          <a:xfrm>
            <a:off x="486781" y="3509045"/>
            <a:ext cx="3240098" cy="3240098"/>
            <a:chOff x="674746" y="3697010"/>
            <a:chExt cx="2864168" cy="2864168"/>
          </a:xfrm>
        </p:grpSpPr>
        <p:sp>
          <p:nvSpPr>
            <p:cNvPr id="14" name="Oval 13">
              <a:extLst>
                <a:ext uri="{FF2B5EF4-FFF2-40B4-BE49-F238E27FC236}">
                  <a16:creationId xmlns:a16="http://schemas.microsoft.com/office/drawing/2014/main" id="{C28F66B9-1AC5-459F-B2FF-B7CF9B8091D2}"/>
                </a:ext>
              </a:extLst>
            </p:cNvPr>
            <p:cNvSpPr/>
            <p:nvPr/>
          </p:nvSpPr>
          <p:spPr>
            <a:xfrm>
              <a:off x="674746" y="3697010"/>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Diagram&#10;&#10;Description automatically generated">
              <a:extLst>
                <a:ext uri="{FF2B5EF4-FFF2-40B4-BE49-F238E27FC236}">
                  <a16:creationId xmlns:a16="http://schemas.microsoft.com/office/drawing/2014/main" id="{7B379B2E-2679-4D5A-A46B-1BA72AB157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796" y="4391738"/>
              <a:ext cx="2653308" cy="1474712"/>
            </a:xfrm>
            <a:prstGeom prst="rect">
              <a:avLst/>
            </a:prstGeom>
          </p:spPr>
        </p:pic>
      </p:grpSp>
      <p:grpSp>
        <p:nvGrpSpPr>
          <p:cNvPr id="30" name="Group 29">
            <a:extLst>
              <a:ext uri="{FF2B5EF4-FFF2-40B4-BE49-F238E27FC236}">
                <a16:creationId xmlns:a16="http://schemas.microsoft.com/office/drawing/2014/main" id="{CF4C5E3D-E050-4D82-AA07-14C887C90DD4}"/>
              </a:ext>
            </a:extLst>
          </p:cNvPr>
          <p:cNvGrpSpPr/>
          <p:nvPr/>
        </p:nvGrpSpPr>
        <p:grpSpPr>
          <a:xfrm>
            <a:off x="8229722" y="3587637"/>
            <a:ext cx="3178440" cy="3178440"/>
            <a:chOff x="4663916" y="3640579"/>
            <a:chExt cx="2864168" cy="2864168"/>
          </a:xfrm>
        </p:grpSpPr>
        <p:sp>
          <p:nvSpPr>
            <p:cNvPr id="15" name="Oval 14">
              <a:extLst>
                <a:ext uri="{FF2B5EF4-FFF2-40B4-BE49-F238E27FC236}">
                  <a16:creationId xmlns:a16="http://schemas.microsoft.com/office/drawing/2014/main" id="{9D055233-BBA5-4B4B-9CF6-161EA340F392}"/>
                </a:ext>
              </a:extLst>
            </p:cNvPr>
            <p:cNvSpPr/>
            <p:nvPr/>
          </p:nvSpPr>
          <p:spPr>
            <a:xfrm>
              <a:off x="4663916" y="3640579"/>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A picture containing text&#10;&#10;Description automatically generated">
              <a:extLst>
                <a:ext uri="{FF2B5EF4-FFF2-40B4-BE49-F238E27FC236}">
                  <a16:creationId xmlns:a16="http://schemas.microsoft.com/office/drawing/2014/main" id="{816A47BC-03AC-43B9-9CD3-A8070CF902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4186" y="4468821"/>
              <a:ext cx="2723628" cy="1320546"/>
            </a:xfrm>
            <a:prstGeom prst="rect">
              <a:avLst/>
            </a:prstGeom>
          </p:spPr>
        </p:pic>
      </p:grpSp>
      <p:cxnSp>
        <p:nvCxnSpPr>
          <p:cNvPr id="31" name="Straight Connector 30">
            <a:extLst>
              <a:ext uri="{FF2B5EF4-FFF2-40B4-BE49-F238E27FC236}">
                <a16:creationId xmlns:a16="http://schemas.microsoft.com/office/drawing/2014/main" id="{9464CFBF-2661-4B7F-B684-41A53E7F7FA7}"/>
              </a:ext>
            </a:extLst>
          </p:cNvPr>
          <p:cNvCxnSpPr>
            <a:cxnSpLocks/>
            <a:stCxn id="13" idx="2"/>
            <a:endCxn id="10" idx="7"/>
          </p:cNvCxnSpPr>
          <p:nvPr/>
        </p:nvCxnSpPr>
        <p:spPr>
          <a:xfrm flipH="1" flipV="1">
            <a:off x="6911755" y="953454"/>
            <a:ext cx="1334108" cy="744624"/>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933173-7FDF-452B-ABBA-3DDB95FEC9B3}"/>
              </a:ext>
            </a:extLst>
          </p:cNvPr>
          <p:cNvCxnSpPr>
            <a:cxnSpLocks/>
            <a:stCxn id="10" idx="1"/>
            <a:endCxn id="12" idx="6"/>
          </p:cNvCxnSpPr>
          <p:nvPr/>
        </p:nvCxnSpPr>
        <p:spPr>
          <a:xfrm flipH="1">
            <a:off x="3657600" y="953454"/>
            <a:ext cx="1334107" cy="775452"/>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3FC8B8-38CB-4A29-B866-C1B935513ED4}"/>
              </a:ext>
            </a:extLst>
          </p:cNvPr>
          <p:cNvCxnSpPr>
            <a:cxnSpLocks/>
            <a:stCxn id="10" idx="3"/>
            <a:endCxn id="14" idx="6"/>
          </p:cNvCxnSpPr>
          <p:nvPr/>
        </p:nvCxnSpPr>
        <p:spPr>
          <a:xfrm flipH="1">
            <a:off x="3726879" y="2873502"/>
            <a:ext cx="1264828" cy="2255592"/>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325FF5-6441-4ECF-8D70-BDD3F2A65479}"/>
              </a:ext>
            </a:extLst>
          </p:cNvPr>
          <p:cNvCxnSpPr>
            <a:cxnSpLocks/>
            <a:stCxn id="10" idx="5"/>
            <a:endCxn id="15" idx="2"/>
          </p:cNvCxnSpPr>
          <p:nvPr/>
        </p:nvCxnSpPr>
        <p:spPr>
          <a:xfrm>
            <a:off x="6911755" y="2873502"/>
            <a:ext cx="1317967" cy="2303355"/>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1C496B-EFE5-4EC6-8372-D7AAA501B3DC}"/>
              </a:ext>
            </a:extLst>
          </p:cNvPr>
          <p:cNvCxnSpPr>
            <a:cxnSpLocks/>
            <a:stCxn id="10" idx="4"/>
            <a:endCxn id="50" idx="0"/>
          </p:cNvCxnSpPr>
          <p:nvPr/>
        </p:nvCxnSpPr>
        <p:spPr>
          <a:xfrm>
            <a:off x="5951731" y="3271157"/>
            <a:ext cx="0" cy="538054"/>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6AE5E05-4099-4A7F-98D0-C6F5A7F5AE36}"/>
              </a:ext>
            </a:extLst>
          </p:cNvPr>
          <p:cNvSpPr txBox="1"/>
          <p:nvPr/>
        </p:nvSpPr>
        <p:spPr>
          <a:xfrm>
            <a:off x="4558331" y="3809211"/>
            <a:ext cx="2786800" cy="2677656"/>
          </a:xfrm>
          <a:prstGeom prst="rect">
            <a:avLst/>
          </a:prstGeom>
          <a:noFill/>
          <a:ln w="76200">
            <a:solidFill>
              <a:schemeClr val="bg1"/>
            </a:solidFill>
          </a:ln>
        </p:spPr>
        <p:txBody>
          <a:bodyPr wrap="square" rtlCol="0">
            <a:spAutoFit/>
          </a:bodyPr>
          <a:lstStyle/>
          <a:p>
            <a:pPr marL="285750"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Floating Sideways</a:t>
            </a:r>
          </a:p>
          <a:p>
            <a:pPr marL="742950" lvl="1"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9[V]  1[V]</a:t>
            </a:r>
          </a:p>
          <a:p>
            <a:pPr marL="742950" lvl="1"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Constant Curve</a:t>
            </a:r>
          </a:p>
          <a:p>
            <a:pPr marL="285750"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Flat</a:t>
            </a:r>
          </a:p>
          <a:p>
            <a:pPr marL="742950" lvl="1"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Voltage Corresponding to Piecewise Curvature</a:t>
            </a:r>
          </a:p>
          <a:p>
            <a:pPr marL="285750"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Thumb</a:t>
            </a:r>
          </a:p>
          <a:p>
            <a:pPr marL="742950" lvl="1"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Part 1 and 3: 0.5[V]</a:t>
            </a:r>
          </a:p>
          <a:p>
            <a:pPr marL="742950" lvl="1"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Part 2: 8[V] &amp; 44</a:t>
            </a:r>
          </a:p>
          <a:p>
            <a:pPr marL="285750"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Index</a:t>
            </a:r>
          </a:p>
          <a:p>
            <a:pPr marL="742950" lvl="1"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Part 1, 3 and 5:</a:t>
            </a:r>
          </a:p>
          <a:p>
            <a:pPr marL="1200150" lvl="2"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0.5[V], 1[V] &amp; 0.5 [V]</a:t>
            </a:r>
          </a:p>
          <a:p>
            <a:pPr marL="742950" lvl="1"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Part 2 and 4:</a:t>
            </a:r>
          </a:p>
          <a:p>
            <a:pPr marL="1200150" lvl="2" indent="-285750">
              <a:buFont typeface="Arial" panose="020B0604020202020204" pitchFamily="34" charset="0"/>
              <a:buChar char="•"/>
            </a:pPr>
            <a:r>
              <a:rPr lang="en-US" sz="1200" b="1" dirty="0">
                <a:solidFill>
                  <a:schemeClr val="bg1"/>
                </a:solidFill>
                <a:latin typeface="Raleway" pitchFamily="2" charset="0"/>
                <a:sym typeface="Symbol" panose="05050102010706020507" pitchFamily="18" charset="2"/>
              </a:rPr>
              <a:t>7[V] &amp; 9[V]</a:t>
            </a:r>
          </a:p>
        </p:txBody>
      </p:sp>
      <p:sp>
        <p:nvSpPr>
          <p:cNvPr id="57" name="TextBox 56">
            <a:extLst>
              <a:ext uri="{FF2B5EF4-FFF2-40B4-BE49-F238E27FC236}">
                <a16:creationId xmlns:a16="http://schemas.microsoft.com/office/drawing/2014/main" id="{3D2FE4BA-D19C-4D6C-BDBE-98A68B2D8F2D}"/>
              </a:ext>
            </a:extLst>
          </p:cNvPr>
          <p:cNvSpPr txBox="1"/>
          <p:nvPr/>
        </p:nvSpPr>
        <p:spPr>
          <a:xfrm>
            <a:off x="668615" y="403019"/>
            <a:ext cx="2195720" cy="646331"/>
          </a:xfrm>
          <a:prstGeom prst="rect">
            <a:avLst/>
          </a:prstGeom>
          <a:noFill/>
        </p:spPr>
        <p:txBody>
          <a:bodyPr wrap="square" rtlCol="0">
            <a:spAutoFit/>
          </a:bodyPr>
          <a:lstStyle/>
          <a:p>
            <a:pPr lvl="2"/>
            <a:r>
              <a:rPr lang="en-US" sz="1800" dirty="0">
                <a:latin typeface="Raleway Black" pitchFamily="2" charset="0"/>
              </a:rPr>
              <a:t>Floating Sideways</a:t>
            </a:r>
          </a:p>
        </p:txBody>
      </p:sp>
      <p:sp>
        <p:nvSpPr>
          <p:cNvPr id="58" name="TextBox 57">
            <a:extLst>
              <a:ext uri="{FF2B5EF4-FFF2-40B4-BE49-F238E27FC236}">
                <a16:creationId xmlns:a16="http://schemas.microsoft.com/office/drawing/2014/main" id="{E93D2B05-F4D2-4E40-9E96-DC456E35066E}"/>
              </a:ext>
            </a:extLst>
          </p:cNvPr>
          <p:cNvSpPr txBox="1"/>
          <p:nvPr/>
        </p:nvSpPr>
        <p:spPr>
          <a:xfrm>
            <a:off x="8602424" y="533401"/>
            <a:ext cx="2195720" cy="369332"/>
          </a:xfrm>
          <a:prstGeom prst="rect">
            <a:avLst/>
          </a:prstGeom>
          <a:noFill/>
        </p:spPr>
        <p:txBody>
          <a:bodyPr wrap="square" rtlCol="0">
            <a:spAutoFit/>
          </a:bodyPr>
          <a:lstStyle/>
          <a:p>
            <a:pPr lvl="2"/>
            <a:r>
              <a:rPr lang="en-US" sz="1800" dirty="0">
                <a:latin typeface="Raleway Black" pitchFamily="2" charset="0"/>
              </a:rPr>
              <a:t>Flat</a:t>
            </a:r>
          </a:p>
        </p:txBody>
      </p:sp>
      <p:sp>
        <p:nvSpPr>
          <p:cNvPr id="59" name="TextBox 58">
            <a:extLst>
              <a:ext uri="{FF2B5EF4-FFF2-40B4-BE49-F238E27FC236}">
                <a16:creationId xmlns:a16="http://schemas.microsoft.com/office/drawing/2014/main" id="{75F71DC4-B6E0-4782-9F0E-C7CACDD6A7AB}"/>
              </a:ext>
            </a:extLst>
          </p:cNvPr>
          <p:cNvSpPr txBox="1"/>
          <p:nvPr/>
        </p:nvSpPr>
        <p:spPr>
          <a:xfrm>
            <a:off x="682289" y="3908958"/>
            <a:ext cx="2195720" cy="369332"/>
          </a:xfrm>
          <a:prstGeom prst="rect">
            <a:avLst/>
          </a:prstGeom>
          <a:noFill/>
        </p:spPr>
        <p:txBody>
          <a:bodyPr wrap="square" rtlCol="0">
            <a:spAutoFit/>
          </a:bodyPr>
          <a:lstStyle/>
          <a:p>
            <a:pPr lvl="2"/>
            <a:r>
              <a:rPr lang="en-US" sz="1800" dirty="0">
                <a:latin typeface="Raleway Black" pitchFamily="2" charset="0"/>
              </a:rPr>
              <a:t>Thumb</a:t>
            </a:r>
          </a:p>
        </p:txBody>
      </p:sp>
      <p:sp>
        <p:nvSpPr>
          <p:cNvPr id="60" name="TextBox 59">
            <a:extLst>
              <a:ext uri="{FF2B5EF4-FFF2-40B4-BE49-F238E27FC236}">
                <a16:creationId xmlns:a16="http://schemas.microsoft.com/office/drawing/2014/main" id="{5CDF6991-2691-44F1-81C6-89694F1576EA}"/>
              </a:ext>
            </a:extLst>
          </p:cNvPr>
          <p:cNvSpPr txBox="1"/>
          <p:nvPr/>
        </p:nvSpPr>
        <p:spPr>
          <a:xfrm>
            <a:off x="8492375" y="3843493"/>
            <a:ext cx="2195720" cy="646331"/>
          </a:xfrm>
          <a:prstGeom prst="rect">
            <a:avLst/>
          </a:prstGeom>
          <a:noFill/>
        </p:spPr>
        <p:txBody>
          <a:bodyPr wrap="square" rtlCol="0">
            <a:spAutoFit/>
          </a:bodyPr>
          <a:lstStyle/>
          <a:p>
            <a:pPr lvl="2"/>
            <a:r>
              <a:rPr lang="en-US" sz="1800" dirty="0">
                <a:latin typeface="Raleway Black" pitchFamily="2" charset="0"/>
              </a:rPr>
              <a:t>Index Finger</a:t>
            </a:r>
          </a:p>
        </p:txBody>
      </p:sp>
    </p:spTree>
    <p:extLst>
      <p:ext uri="{BB962C8B-B14F-4D97-AF65-F5344CB8AC3E}">
        <p14:creationId xmlns:p14="http://schemas.microsoft.com/office/powerpoint/2010/main" val="612064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45" name="Slide Zoom 44">
                <a:extLst>
                  <a:ext uri="{FF2B5EF4-FFF2-40B4-BE49-F238E27FC236}">
                    <a16:creationId xmlns:a16="http://schemas.microsoft.com/office/drawing/2014/main" id="{CD33234E-C0AC-48DE-B803-E72EDC7333C9}"/>
                  </a:ext>
                </a:extLst>
              </p:cNvPr>
              <p:cNvGraphicFramePr>
                <a:graphicFrameLocks noChangeAspect="1"/>
              </p:cNvGraphicFramePr>
              <p:nvPr>
                <p:extLst>
                  <p:ext uri="{D42A27DB-BD31-4B8C-83A1-F6EECF244321}">
                    <p14:modId xmlns:p14="http://schemas.microsoft.com/office/powerpoint/2010/main" val="2988601189"/>
                  </p:ext>
                </p:extLst>
              </p:nvPr>
            </p:nvGraphicFramePr>
            <p:xfrm>
              <a:off x="3692330" y="3924285"/>
              <a:ext cx="2713006" cy="2713006"/>
            </p:xfrm>
            <a:graphic>
              <a:graphicData uri="http://schemas.microsoft.com/office/powerpoint/2016/slidezoom">
                <pslz:sldZm>
                  <pslz:sldZmObj sldId="290" cId="2629606871">
                    <pslz:zmPr id="{485E291A-6991-48F7-9864-96427F830023}"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713006" cy="2713006"/>
                        </a:xfrm>
                        <a:prstGeom prst="rect">
                          <a:avLst/>
                        </a:prstGeom>
                      </p166:spPr>
                    </pslz:zmPr>
                  </pslz:sldZmObj>
                </pslz:sldZm>
              </a:graphicData>
            </a:graphic>
          </p:graphicFrame>
        </mc:Choice>
        <mc:Fallback>
          <p:pic>
            <p:nvPicPr>
              <p:cNvPr id="45" name="Slide Zoom 44">
                <a:hlinkClick r:id="rId4" action="ppaction://hlinksldjump"/>
                <a:extLst>
                  <a:ext uri="{FF2B5EF4-FFF2-40B4-BE49-F238E27FC236}">
                    <a16:creationId xmlns:a16="http://schemas.microsoft.com/office/drawing/2014/main" id="{CD33234E-C0AC-48DE-B803-E72EDC7333C9}"/>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3692330" y="3924285"/>
                <a:ext cx="2713006" cy="2713006"/>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43" name="Slide Zoom 42">
                <a:extLst>
                  <a:ext uri="{FF2B5EF4-FFF2-40B4-BE49-F238E27FC236}">
                    <a16:creationId xmlns:a16="http://schemas.microsoft.com/office/drawing/2014/main" id="{75195CD4-EAA0-4E7F-B448-2EFF29094A6B}"/>
                  </a:ext>
                </a:extLst>
              </p:cNvPr>
              <p:cNvGraphicFramePr>
                <a:graphicFrameLocks noChangeAspect="1"/>
              </p:cNvGraphicFramePr>
              <p:nvPr>
                <p:extLst>
                  <p:ext uri="{D42A27DB-BD31-4B8C-83A1-F6EECF244321}">
                    <p14:modId xmlns:p14="http://schemas.microsoft.com/office/powerpoint/2010/main" val="1201922511"/>
                  </p:ext>
                </p:extLst>
              </p:nvPr>
            </p:nvGraphicFramePr>
            <p:xfrm>
              <a:off x="3693394" y="220712"/>
              <a:ext cx="2713002" cy="2713002"/>
            </p:xfrm>
            <a:graphic>
              <a:graphicData uri="http://schemas.microsoft.com/office/powerpoint/2016/slidezoom">
                <pslz:sldZm>
                  <pslz:sldZmObj sldId="289" cId="4075556541">
                    <pslz:zmPr id="{7D529F8B-2759-40A2-BDB9-3AC0F4442159}"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713002" cy="2713002"/>
                        </a:xfrm>
                        <a:prstGeom prst="rect">
                          <a:avLst/>
                        </a:prstGeom>
                        <a:ln>
                          <a:noFill/>
                        </a:ln>
                      </p166:spPr>
                    </pslz:zmPr>
                  </pslz:sldZmObj>
                </pslz:sldZm>
              </a:graphicData>
            </a:graphic>
          </p:graphicFrame>
        </mc:Choice>
        <mc:Fallback>
          <p:pic>
            <p:nvPicPr>
              <p:cNvPr id="43" name="Slide Zoom 42">
                <a:hlinkClick r:id="rId6" action="ppaction://hlinksldjump"/>
                <a:extLst>
                  <a:ext uri="{FF2B5EF4-FFF2-40B4-BE49-F238E27FC236}">
                    <a16:creationId xmlns:a16="http://schemas.microsoft.com/office/drawing/2014/main" id="{75195CD4-EAA0-4E7F-B448-2EFF29094A6B}"/>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693394" y="220712"/>
                <a:ext cx="2713002" cy="2713002"/>
              </a:xfrm>
              <a:prstGeom prst="rect">
                <a:avLst/>
              </a:prstGeom>
              <a:ln>
                <a:noFill/>
              </a:ln>
            </p:spPr>
          </p:pic>
        </mc:Fallback>
      </mc:AlternateContent>
      <p:grpSp>
        <p:nvGrpSpPr>
          <p:cNvPr id="34" name="Group 33">
            <a:extLst>
              <a:ext uri="{FF2B5EF4-FFF2-40B4-BE49-F238E27FC236}">
                <a16:creationId xmlns:a16="http://schemas.microsoft.com/office/drawing/2014/main" id="{4E670ECD-7BE8-4243-90CA-7B7370AB980D}"/>
              </a:ext>
            </a:extLst>
          </p:cNvPr>
          <p:cNvGrpSpPr/>
          <p:nvPr/>
        </p:nvGrpSpPr>
        <p:grpSpPr>
          <a:xfrm>
            <a:off x="7784984" y="1313159"/>
            <a:ext cx="4224206" cy="4231682"/>
            <a:chOff x="7977931" y="1309419"/>
            <a:chExt cx="4224206" cy="4231682"/>
          </a:xfrm>
        </p:grpSpPr>
        <p:grpSp>
          <p:nvGrpSpPr>
            <p:cNvPr id="13" name="Group 12">
              <a:extLst>
                <a:ext uri="{FF2B5EF4-FFF2-40B4-BE49-F238E27FC236}">
                  <a16:creationId xmlns:a16="http://schemas.microsoft.com/office/drawing/2014/main" id="{62D83AC0-A1BA-45D5-A026-0E58C44A763E}"/>
                </a:ext>
              </a:extLst>
            </p:cNvPr>
            <p:cNvGrpSpPr/>
            <p:nvPr/>
          </p:nvGrpSpPr>
          <p:grpSpPr>
            <a:xfrm>
              <a:off x="7977931" y="1316897"/>
              <a:ext cx="4224206" cy="4224204"/>
              <a:chOff x="9363102" y="2160165"/>
              <a:chExt cx="2537670" cy="2537670"/>
            </a:xfrm>
          </p:grpSpPr>
          <p:sp>
            <p:nvSpPr>
              <p:cNvPr id="15" name="Oval 14">
                <a:extLst>
                  <a:ext uri="{FF2B5EF4-FFF2-40B4-BE49-F238E27FC236}">
                    <a16:creationId xmlns:a16="http://schemas.microsoft.com/office/drawing/2014/main" id="{BC96675C-3C07-4CB9-9BDF-0BCF6DE7B3E3}"/>
                  </a:ext>
                </a:extLst>
              </p:cNvPr>
              <p:cNvSpPr/>
              <p:nvPr/>
            </p:nvSpPr>
            <p:spPr>
              <a:xfrm>
                <a:off x="9363102" y="2160165"/>
                <a:ext cx="2537670" cy="2537670"/>
              </a:xfrm>
              <a:prstGeom prst="ellipse">
                <a:avLst/>
              </a:prstGeom>
              <a:solidFill>
                <a:schemeClr val="accent6">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4E0ECE0-B4BE-4B8E-A80F-B2FAB53C2C26}"/>
                  </a:ext>
                </a:extLst>
              </p:cNvPr>
              <p:cNvSpPr txBox="1"/>
              <p:nvPr/>
            </p:nvSpPr>
            <p:spPr>
              <a:xfrm>
                <a:off x="9363102" y="3031222"/>
                <a:ext cx="2537670" cy="645821"/>
              </a:xfrm>
              <a:prstGeom prst="rect">
                <a:avLst/>
              </a:prstGeom>
              <a:noFill/>
            </p:spPr>
            <p:txBody>
              <a:bodyPr wrap="square" rtlCol="0">
                <a:spAutoFit/>
              </a:bodyPr>
              <a:lstStyle/>
              <a:p>
                <a:pPr algn="ctr"/>
                <a:r>
                  <a:rPr lang="en-US" sz="3200" dirty="0">
                    <a:solidFill>
                      <a:schemeClr val="bg1"/>
                    </a:solidFill>
                    <a:latin typeface="Raleway Black" pitchFamily="2" charset="0"/>
                  </a:rPr>
                  <a:t>Demonstration of </a:t>
                </a:r>
              </a:p>
              <a:p>
                <a:pPr algn="ctr"/>
                <a:r>
                  <a:rPr lang="en-US" sz="3200" dirty="0">
                    <a:solidFill>
                      <a:schemeClr val="bg1"/>
                    </a:solidFill>
                    <a:latin typeface="Raleway Black" pitchFamily="2" charset="0"/>
                  </a:rPr>
                  <a:t>Assisting Glove</a:t>
                </a:r>
              </a:p>
            </p:txBody>
          </p:sp>
        </p:grpSp>
        <p:pic>
          <p:nvPicPr>
            <p:cNvPr id="17" name="Graphic 16" descr="Badge 5 with solid fill">
              <a:extLst>
                <a:ext uri="{FF2B5EF4-FFF2-40B4-BE49-F238E27FC236}">
                  <a16:creationId xmlns:a16="http://schemas.microsoft.com/office/drawing/2014/main" id="{32958D71-2298-4F41-8619-22A843E5AB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7572" y="1309419"/>
              <a:ext cx="1464918" cy="1464918"/>
            </a:xfrm>
            <a:prstGeom prst="rect">
              <a:avLst/>
            </a:prstGeom>
          </p:spPr>
        </p:pic>
        <p:pic>
          <p:nvPicPr>
            <p:cNvPr id="31" name="Graphic 30" descr="Boxing Glove with solid fill">
              <a:extLst>
                <a:ext uri="{FF2B5EF4-FFF2-40B4-BE49-F238E27FC236}">
                  <a16:creationId xmlns:a16="http://schemas.microsoft.com/office/drawing/2014/main" id="{D202448C-F2B9-4E46-8F4F-87404CEFDB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00542" y="3710570"/>
              <a:ext cx="1778978" cy="1778978"/>
            </a:xfrm>
            <a:prstGeom prst="rect">
              <a:avLst/>
            </a:prstGeom>
          </p:spPr>
        </p:pic>
      </p:grpSp>
      <p:cxnSp>
        <p:nvCxnSpPr>
          <p:cNvPr id="35" name="Straight Connector 34">
            <a:extLst>
              <a:ext uri="{FF2B5EF4-FFF2-40B4-BE49-F238E27FC236}">
                <a16:creationId xmlns:a16="http://schemas.microsoft.com/office/drawing/2014/main" id="{40613821-D9CE-409E-8360-E296491FD326}"/>
              </a:ext>
            </a:extLst>
          </p:cNvPr>
          <p:cNvCxnSpPr>
            <a:cxnSpLocks/>
            <a:stCxn id="15" idx="1"/>
          </p:cNvCxnSpPr>
          <p:nvPr/>
        </p:nvCxnSpPr>
        <p:spPr>
          <a:xfrm flipH="1" flipV="1">
            <a:off x="6668165" y="1649149"/>
            <a:ext cx="1735440" cy="290108"/>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52CAA46-7FBA-42F3-9291-C8E76AC5CF1C}"/>
              </a:ext>
            </a:extLst>
          </p:cNvPr>
          <p:cNvCxnSpPr>
            <a:cxnSpLocks/>
            <a:stCxn id="15" idx="3"/>
          </p:cNvCxnSpPr>
          <p:nvPr/>
        </p:nvCxnSpPr>
        <p:spPr>
          <a:xfrm flipH="1">
            <a:off x="6760964" y="4926221"/>
            <a:ext cx="1642641" cy="369371"/>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246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24FDF5C-603A-45DA-A632-5A49E7DF1ED8}"/>
              </a:ext>
            </a:extLst>
          </p:cNvPr>
          <p:cNvGrpSpPr/>
          <p:nvPr/>
        </p:nvGrpSpPr>
        <p:grpSpPr>
          <a:xfrm>
            <a:off x="8839098" y="2072498"/>
            <a:ext cx="2713004" cy="2713004"/>
            <a:chOff x="5022113" y="582068"/>
            <a:chExt cx="2147774" cy="2147774"/>
          </a:xfrm>
        </p:grpSpPr>
        <p:grpSp>
          <p:nvGrpSpPr>
            <p:cNvPr id="3" name="Group 2">
              <a:extLst>
                <a:ext uri="{FF2B5EF4-FFF2-40B4-BE49-F238E27FC236}">
                  <a16:creationId xmlns:a16="http://schemas.microsoft.com/office/drawing/2014/main" id="{4D936F61-4FB0-478D-9369-8BBFB1E7E287}"/>
                </a:ext>
              </a:extLst>
            </p:cNvPr>
            <p:cNvGrpSpPr/>
            <p:nvPr/>
          </p:nvGrpSpPr>
          <p:grpSpPr>
            <a:xfrm>
              <a:off x="5022113" y="582068"/>
              <a:ext cx="2147774" cy="2147774"/>
              <a:chOff x="9363102" y="2160165"/>
              <a:chExt cx="2537670" cy="2537670"/>
            </a:xfrm>
          </p:grpSpPr>
          <p:sp>
            <p:nvSpPr>
              <p:cNvPr id="5" name="Oval 4">
                <a:extLst>
                  <a:ext uri="{FF2B5EF4-FFF2-40B4-BE49-F238E27FC236}">
                    <a16:creationId xmlns:a16="http://schemas.microsoft.com/office/drawing/2014/main" id="{A357036E-54B6-44D7-9DDA-3BADDBDADA02}"/>
                  </a:ext>
                </a:extLst>
              </p:cNvPr>
              <p:cNvSpPr/>
              <p:nvPr/>
            </p:nvSpPr>
            <p:spPr>
              <a:xfrm>
                <a:off x="9363102" y="2160165"/>
                <a:ext cx="2537670" cy="2537670"/>
              </a:xfrm>
              <a:prstGeom prst="ellipse">
                <a:avLst/>
              </a:prstGeom>
              <a:solidFill>
                <a:schemeClr val="accent6">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5EDB07A-B0FE-4470-87D3-35EAD1CF88DA}"/>
                  </a:ext>
                </a:extLst>
              </p:cNvPr>
              <p:cNvSpPr txBox="1"/>
              <p:nvPr/>
            </p:nvSpPr>
            <p:spPr>
              <a:xfrm>
                <a:off x="9522503" y="2486662"/>
                <a:ext cx="2218868" cy="618203"/>
              </a:xfrm>
              <a:prstGeom prst="rect">
                <a:avLst/>
              </a:prstGeom>
              <a:noFill/>
            </p:spPr>
            <p:txBody>
              <a:bodyPr wrap="square" rtlCol="0">
                <a:spAutoFit/>
              </a:bodyPr>
              <a:lstStyle/>
              <a:p>
                <a:pPr algn="ctr"/>
                <a:r>
                  <a:rPr lang="en-US" sz="2800" dirty="0">
                    <a:solidFill>
                      <a:schemeClr val="bg1"/>
                    </a:solidFill>
                    <a:latin typeface="Raleway Black" pitchFamily="2" charset="0"/>
                  </a:rPr>
                  <a:t>Thumb</a:t>
                </a:r>
              </a:p>
            </p:txBody>
          </p:sp>
        </p:grpSp>
        <p:pic>
          <p:nvPicPr>
            <p:cNvPr id="4" name="Graphic 3" descr="Thumbs up sign with solid fill">
              <a:extLst>
                <a:ext uri="{FF2B5EF4-FFF2-40B4-BE49-F238E27FC236}">
                  <a16:creationId xmlns:a16="http://schemas.microsoft.com/office/drawing/2014/main" id="{86B8B8E8-4D29-4E7E-BECD-41FE4BBC03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8560" y="1206897"/>
              <a:ext cx="1314880" cy="1314880"/>
            </a:xfrm>
            <a:prstGeom prst="rect">
              <a:avLst/>
            </a:prstGeom>
          </p:spPr>
        </p:pic>
      </p:grpSp>
      <p:grpSp>
        <p:nvGrpSpPr>
          <p:cNvPr id="12" name="Group 11">
            <a:extLst>
              <a:ext uri="{FF2B5EF4-FFF2-40B4-BE49-F238E27FC236}">
                <a16:creationId xmlns:a16="http://schemas.microsoft.com/office/drawing/2014/main" id="{3E7C2A34-AA1B-439A-B0BD-70A4C9CAAF2B}"/>
              </a:ext>
            </a:extLst>
          </p:cNvPr>
          <p:cNvGrpSpPr/>
          <p:nvPr/>
        </p:nvGrpSpPr>
        <p:grpSpPr>
          <a:xfrm>
            <a:off x="6330531" y="3879036"/>
            <a:ext cx="2864168" cy="2864168"/>
            <a:chOff x="2999840" y="3626813"/>
            <a:chExt cx="2864168" cy="2864168"/>
          </a:xfrm>
        </p:grpSpPr>
        <p:sp>
          <p:nvSpPr>
            <p:cNvPr id="9" name="Oval 8">
              <a:extLst>
                <a:ext uri="{FF2B5EF4-FFF2-40B4-BE49-F238E27FC236}">
                  <a16:creationId xmlns:a16="http://schemas.microsoft.com/office/drawing/2014/main" id="{C18E1416-A232-4F1C-84DE-68413FBB4D18}"/>
                </a:ext>
              </a:extLst>
            </p:cNvPr>
            <p:cNvSpPr/>
            <p:nvPr/>
          </p:nvSpPr>
          <p:spPr>
            <a:xfrm>
              <a:off x="2999840" y="3626813"/>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text&#10;&#10;Description automatically generated">
              <a:extLst>
                <a:ext uri="{FF2B5EF4-FFF2-40B4-BE49-F238E27FC236}">
                  <a16:creationId xmlns:a16="http://schemas.microsoft.com/office/drawing/2014/main" id="{421AA96F-23AB-4BC9-8AEB-C0A7FB1B9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2223" y="3735180"/>
              <a:ext cx="1493314" cy="2735482"/>
            </a:xfrm>
            <a:prstGeom prst="rect">
              <a:avLst/>
            </a:prstGeom>
          </p:spPr>
        </p:pic>
      </p:grpSp>
      <p:grpSp>
        <p:nvGrpSpPr>
          <p:cNvPr id="15" name="Group 14">
            <a:extLst>
              <a:ext uri="{FF2B5EF4-FFF2-40B4-BE49-F238E27FC236}">
                <a16:creationId xmlns:a16="http://schemas.microsoft.com/office/drawing/2014/main" id="{52424625-608D-426C-B759-0ADB700031F2}"/>
              </a:ext>
            </a:extLst>
          </p:cNvPr>
          <p:cNvGrpSpPr/>
          <p:nvPr/>
        </p:nvGrpSpPr>
        <p:grpSpPr>
          <a:xfrm>
            <a:off x="4940975" y="310835"/>
            <a:ext cx="3372162" cy="3372162"/>
            <a:chOff x="5199052" y="640414"/>
            <a:chExt cx="2864168" cy="2864168"/>
          </a:xfrm>
        </p:grpSpPr>
        <p:sp>
          <p:nvSpPr>
            <p:cNvPr id="7" name="Oval 6">
              <a:extLst>
                <a:ext uri="{FF2B5EF4-FFF2-40B4-BE49-F238E27FC236}">
                  <a16:creationId xmlns:a16="http://schemas.microsoft.com/office/drawing/2014/main" id="{FD0DB520-B21F-4AEA-93CB-3F7F9E7E8962}"/>
                </a:ext>
              </a:extLst>
            </p:cNvPr>
            <p:cNvSpPr/>
            <p:nvPr/>
          </p:nvSpPr>
          <p:spPr>
            <a:xfrm>
              <a:off x="5199052" y="640414"/>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picture containing text&#10;&#10;Description automatically generated">
              <a:extLst>
                <a:ext uri="{FF2B5EF4-FFF2-40B4-BE49-F238E27FC236}">
                  <a16:creationId xmlns:a16="http://schemas.microsoft.com/office/drawing/2014/main" id="{19557DFF-D3D6-49B7-AF08-59CC5A435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0913" y="1214850"/>
              <a:ext cx="2521182" cy="2010736"/>
            </a:xfrm>
            <a:prstGeom prst="rect">
              <a:avLst/>
            </a:prstGeom>
          </p:spPr>
        </p:pic>
      </p:grpSp>
      <p:grpSp>
        <p:nvGrpSpPr>
          <p:cNvPr id="18" name="Group 17">
            <a:extLst>
              <a:ext uri="{FF2B5EF4-FFF2-40B4-BE49-F238E27FC236}">
                <a16:creationId xmlns:a16="http://schemas.microsoft.com/office/drawing/2014/main" id="{85DE16F0-5439-420E-891D-BCBA12982EE9}"/>
              </a:ext>
            </a:extLst>
          </p:cNvPr>
          <p:cNvGrpSpPr/>
          <p:nvPr/>
        </p:nvGrpSpPr>
        <p:grpSpPr>
          <a:xfrm>
            <a:off x="556316" y="310835"/>
            <a:ext cx="3372162" cy="3372162"/>
            <a:chOff x="810313" y="564832"/>
            <a:chExt cx="2864168" cy="2864168"/>
          </a:xfrm>
        </p:grpSpPr>
        <p:sp>
          <p:nvSpPr>
            <p:cNvPr id="8" name="Oval 7">
              <a:extLst>
                <a:ext uri="{FF2B5EF4-FFF2-40B4-BE49-F238E27FC236}">
                  <a16:creationId xmlns:a16="http://schemas.microsoft.com/office/drawing/2014/main" id="{6AA3E32B-BDA2-4940-9BE7-AA9FD8F425F5}"/>
                </a:ext>
              </a:extLst>
            </p:cNvPr>
            <p:cNvSpPr/>
            <p:nvPr/>
          </p:nvSpPr>
          <p:spPr>
            <a:xfrm>
              <a:off x="810313" y="564832"/>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502E1DE3-0D9B-43E5-AD8C-FDDD2D87C8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450" y="1048526"/>
              <a:ext cx="2415796" cy="2047944"/>
            </a:xfrm>
            <a:prstGeom prst="rect">
              <a:avLst/>
            </a:prstGeom>
          </p:spPr>
        </p:pic>
      </p:grpSp>
      <p:cxnSp>
        <p:nvCxnSpPr>
          <p:cNvPr id="19" name="Straight Connector 18">
            <a:extLst>
              <a:ext uri="{FF2B5EF4-FFF2-40B4-BE49-F238E27FC236}">
                <a16:creationId xmlns:a16="http://schemas.microsoft.com/office/drawing/2014/main" id="{B20127BA-BFC4-4F24-A55A-481854AE056B}"/>
              </a:ext>
            </a:extLst>
          </p:cNvPr>
          <p:cNvCxnSpPr>
            <a:cxnSpLocks/>
            <a:stCxn id="8" idx="6"/>
            <a:endCxn id="7" idx="2"/>
          </p:cNvCxnSpPr>
          <p:nvPr/>
        </p:nvCxnSpPr>
        <p:spPr>
          <a:xfrm>
            <a:off x="3928478" y="1996916"/>
            <a:ext cx="1012497" cy="0"/>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C84070-6EDE-4F6F-8AD6-C95D1D6C9D08}"/>
              </a:ext>
            </a:extLst>
          </p:cNvPr>
          <p:cNvCxnSpPr>
            <a:cxnSpLocks/>
            <a:stCxn id="7" idx="6"/>
            <a:endCxn id="6" idx="1"/>
          </p:cNvCxnSpPr>
          <p:nvPr/>
        </p:nvCxnSpPr>
        <p:spPr>
          <a:xfrm>
            <a:off x="8313137" y="1996916"/>
            <a:ext cx="696375" cy="755095"/>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0DB2494-5764-4D89-A61C-4A8FE2971E67}"/>
              </a:ext>
            </a:extLst>
          </p:cNvPr>
          <p:cNvSpPr txBox="1"/>
          <p:nvPr/>
        </p:nvSpPr>
        <p:spPr>
          <a:xfrm>
            <a:off x="3335911" y="3565939"/>
            <a:ext cx="2281188" cy="1569660"/>
          </a:xfrm>
          <a:prstGeom prst="rect">
            <a:avLst/>
          </a:prstGeom>
          <a:noFill/>
          <a:ln w="76200">
            <a:solidFill>
              <a:schemeClr val="bg1"/>
            </a:solidFill>
          </a:ln>
        </p:spPr>
        <p:txBody>
          <a:bodyPr wrap="square" rtlCol="0">
            <a:spAutoFit/>
          </a:bodyPr>
          <a:lstStyle/>
          <a:p>
            <a:pPr marL="285750" indent="-285750">
              <a:buFont typeface="Arial" panose="020B0604020202020204" pitchFamily="34" charset="0"/>
              <a:buChar char="•"/>
            </a:pPr>
            <a:r>
              <a:rPr lang="en-US" sz="2400" b="1" dirty="0">
                <a:solidFill>
                  <a:schemeClr val="bg1"/>
                </a:solidFill>
                <a:latin typeface="Raleway" pitchFamily="2" charset="0"/>
                <a:sym typeface="Symbol" panose="05050102010706020507" pitchFamily="18" charset="2"/>
              </a:rPr>
              <a:t>~9[V] when ~51</a:t>
            </a:r>
          </a:p>
          <a:p>
            <a:pPr marL="285750" indent="-285750">
              <a:buFont typeface="Arial" panose="020B0604020202020204" pitchFamily="34" charset="0"/>
              <a:buChar char="•"/>
            </a:pPr>
            <a:r>
              <a:rPr lang="en-US" sz="2400" b="1" dirty="0">
                <a:solidFill>
                  <a:schemeClr val="bg1"/>
                </a:solidFill>
                <a:latin typeface="Raleway" pitchFamily="2" charset="0"/>
                <a:sym typeface="Symbol" panose="05050102010706020507" pitchFamily="18" charset="2"/>
              </a:rPr>
              <a:t>~5[V] when ~39</a:t>
            </a:r>
            <a:r>
              <a:rPr lang="en-US" sz="1600" b="1" dirty="0">
                <a:solidFill>
                  <a:schemeClr val="bg1"/>
                </a:solidFill>
                <a:latin typeface="Raleway" pitchFamily="2" charset="0"/>
                <a:sym typeface="Symbol" panose="05050102010706020507" pitchFamily="18" charset="2"/>
              </a:rPr>
              <a:t></a:t>
            </a:r>
          </a:p>
        </p:txBody>
      </p:sp>
      <p:sp>
        <p:nvSpPr>
          <p:cNvPr id="39" name="TextBox 38">
            <a:extLst>
              <a:ext uri="{FF2B5EF4-FFF2-40B4-BE49-F238E27FC236}">
                <a16:creationId xmlns:a16="http://schemas.microsoft.com/office/drawing/2014/main" id="{5D5F691F-2752-4BDF-A4FF-435B7DFA2A1C}"/>
              </a:ext>
            </a:extLst>
          </p:cNvPr>
          <p:cNvSpPr txBox="1"/>
          <p:nvPr/>
        </p:nvSpPr>
        <p:spPr>
          <a:xfrm>
            <a:off x="6228594" y="617822"/>
            <a:ext cx="796923" cy="369332"/>
          </a:xfrm>
          <a:prstGeom prst="rect">
            <a:avLst/>
          </a:prstGeom>
          <a:noFill/>
        </p:spPr>
        <p:txBody>
          <a:bodyPr wrap="square">
            <a:spAutoFit/>
          </a:bodyPr>
          <a:lstStyle/>
          <a:p>
            <a:r>
              <a:rPr lang="en-US" sz="1800" b="1" dirty="0">
                <a:latin typeface="Raleway" pitchFamily="2" charset="0"/>
                <a:sym typeface="Symbol" panose="05050102010706020507" pitchFamily="18" charset="2"/>
              </a:rPr>
              <a:t>~51</a:t>
            </a:r>
          </a:p>
        </p:txBody>
      </p:sp>
      <p:sp>
        <p:nvSpPr>
          <p:cNvPr id="40" name="TextBox 39">
            <a:extLst>
              <a:ext uri="{FF2B5EF4-FFF2-40B4-BE49-F238E27FC236}">
                <a16:creationId xmlns:a16="http://schemas.microsoft.com/office/drawing/2014/main" id="{36CA3572-8B3C-4D9F-A6C1-393A28EF0FA6}"/>
              </a:ext>
            </a:extLst>
          </p:cNvPr>
          <p:cNvSpPr txBox="1"/>
          <p:nvPr/>
        </p:nvSpPr>
        <p:spPr>
          <a:xfrm>
            <a:off x="1843935" y="510986"/>
            <a:ext cx="796923" cy="369332"/>
          </a:xfrm>
          <a:prstGeom prst="rect">
            <a:avLst/>
          </a:prstGeom>
          <a:noFill/>
        </p:spPr>
        <p:txBody>
          <a:bodyPr wrap="square">
            <a:spAutoFit/>
          </a:bodyPr>
          <a:lstStyle/>
          <a:p>
            <a:r>
              <a:rPr lang="en-US" sz="1800" b="1" dirty="0">
                <a:latin typeface="Raleway" pitchFamily="2" charset="0"/>
                <a:sym typeface="Symbol" panose="05050102010706020507" pitchFamily="18" charset="2"/>
              </a:rPr>
              <a:t>~39</a:t>
            </a:r>
          </a:p>
        </p:txBody>
      </p:sp>
    </p:spTree>
    <p:extLst>
      <p:ext uri="{BB962C8B-B14F-4D97-AF65-F5344CB8AC3E}">
        <p14:creationId xmlns:p14="http://schemas.microsoft.com/office/powerpoint/2010/main" val="4075556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B684CE-FAD2-4F7D-98DD-F0A943BF49B9}"/>
              </a:ext>
            </a:extLst>
          </p:cNvPr>
          <p:cNvGrpSpPr/>
          <p:nvPr/>
        </p:nvGrpSpPr>
        <p:grpSpPr>
          <a:xfrm>
            <a:off x="8053786" y="3771477"/>
            <a:ext cx="2713004" cy="2713004"/>
            <a:chOff x="4756502" y="3762157"/>
            <a:chExt cx="2147774" cy="2147774"/>
          </a:xfrm>
        </p:grpSpPr>
        <p:grpSp>
          <p:nvGrpSpPr>
            <p:cNvPr id="3" name="Group 2">
              <a:extLst>
                <a:ext uri="{FF2B5EF4-FFF2-40B4-BE49-F238E27FC236}">
                  <a16:creationId xmlns:a16="http://schemas.microsoft.com/office/drawing/2014/main" id="{9BA5C7A1-0D52-41BB-9FD1-8503644C1AC5}"/>
                </a:ext>
              </a:extLst>
            </p:cNvPr>
            <p:cNvGrpSpPr/>
            <p:nvPr/>
          </p:nvGrpSpPr>
          <p:grpSpPr>
            <a:xfrm>
              <a:off x="4756502" y="3762157"/>
              <a:ext cx="2147774" cy="2147774"/>
              <a:chOff x="8869207" y="5737485"/>
              <a:chExt cx="2537670" cy="2537670"/>
            </a:xfrm>
          </p:grpSpPr>
          <p:sp>
            <p:nvSpPr>
              <p:cNvPr id="5" name="Oval 4">
                <a:extLst>
                  <a:ext uri="{FF2B5EF4-FFF2-40B4-BE49-F238E27FC236}">
                    <a16:creationId xmlns:a16="http://schemas.microsoft.com/office/drawing/2014/main" id="{C7B71A57-AC0F-4974-B18D-859A4668E75C}"/>
                  </a:ext>
                </a:extLst>
              </p:cNvPr>
              <p:cNvSpPr/>
              <p:nvPr/>
            </p:nvSpPr>
            <p:spPr>
              <a:xfrm>
                <a:off x="8869207" y="5737485"/>
                <a:ext cx="2537670" cy="2537670"/>
              </a:xfrm>
              <a:prstGeom prst="ellipse">
                <a:avLst/>
              </a:prstGeom>
              <a:solidFill>
                <a:schemeClr val="accent6">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11E7645-F576-4C43-8FE7-8FAC984C0906}"/>
                  </a:ext>
                </a:extLst>
              </p:cNvPr>
              <p:cNvSpPr txBox="1"/>
              <p:nvPr/>
            </p:nvSpPr>
            <p:spPr>
              <a:xfrm>
                <a:off x="9033542" y="6169928"/>
                <a:ext cx="2218868" cy="618203"/>
              </a:xfrm>
              <a:prstGeom prst="rect">
                <a:avLst/>
              </a:prstGeom>
              <a:noFill/>
            </p:spPr>
            <p:txBody>
              <a:bodyPr wrap="square" rtlCol="0">
                <a:spAutoFit/>
              </a:bodyPr>
              <a:lstStyle/>
              <a:p>
                <a:pPr algn="ctr"/>
                <a:r>
                  <a:rPr lang="en-US" sz="2800" dirty="0">
                    <a:solidFill>
                      <a:schemeClr val="bg1"/>
                    </a:solidFill>
                    <a:latin typeface="Raleway Black" pitchFamily="2" charset="0"/>
                  </a:rPr>
                  <a:t>Index</a:t>
                </a:r>
              </a:p>
            </p:txBody>
          </p:sp>
        </p:grpSp>
        <p:pic>
          <p:nvPicPr>
            <p:cNvPr id="4" name="Graphic 3" descr="Right pointing backhand index with solid fill">
              <a:extLst>
                <a:ext uri="{FF2B5EF4-FFF2-40B4-BE49-F238E27FC236}">
                  <a16:creationId xmlns:a16="http://schemas.microsoft.com/office/drawing/2014/main" id="{C9B975BE-AA45-43EF-8C03-3B1312A97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2949" y="4490436"/>
              <a:ext cx="1314880" cy="1314880"/>
            </a:xfrm>
            <a:prstGeom prst="rect">
              <a:avLst/>
            </a:prstGeom>
          </p:spPr>
        </p:pic>
      </p:grpSp>
      <p:grpSp>
        <p:nvGrpSpPr>
          <p:cNvPr id="18" name="Group 17">
            <a:extLst>
              <a:ext uri="{FF2B5EF4-FFF2-40B4-BE49-F238E27FC236}">
                <a16:creationId xmlns:a16="http://schemas.microsoft.com/office/drawing/2014/main" id="{66EF8222-D5D1-4918-AB1D-BC4D76FDB5C4}"/>
              </a:ext>
            </a:extLst>
          </p:cNvPr>
          <p:cNvGrpSpPr/>
          <p:nvPr/>
        </p:nvGrpSpPr>
        <p:grpSpPr>
          <a:xfrm>
            <a:off x="1684181" y="3666312"/>
            <a:ext cx="2864168" cy="2864168"/>
            <a:chOff x="2861048" y="3822896"/>
            <a:chExt cx="2864168" cy="2864168"/>
          </a:xfrm>
        </p:grpSpPr>
        <p:sp>
          <p:nvSpPr>
            <p:cNvPr id="9" name="Oval 8">
              <a:extLst>
                <a:ext uri="{FF2B5EF4-FFF2-40B4-BE49-F238E27FC236}">
                  <a16:creationId xmlns:a16="http://schemas.microsoft.com/office/drawing/2014/main" id="{7A7EF6D1-06AD-40A3-B9FA-7CFD0CA333E7}"/>
                </a:ext>
              </a:extLst>
            </p:cNvPr>
            <p:cNvSpPr/>
            <p:nvPr/>
          </p:nvSpPr>
          <p:spPr>
            <a:xfrm>
              <a:off x="2861048" y="3822896"/>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ogo&#10;&#10;Description automatically generated with medium confidence">
              <a:extLst>
                <a:ext uri="{FF2B5EF4-FFF2-40B4-BE49-F238E27FC236}">
                  <a16:creationId xmlns:a16="http://schemas.microsoft.com/office/drawing/2014/main" id="{9505F528-4CF3-42EF-A1E1-7FF5C22903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017" y="3969478"/>
              <a:ext cx="2430230" cy="2571004"/>
            </a:xfrm>
            <a:prstGeom prst="rect">
              <a:avLst/>
            </a:prstGeom>
          </p:spPr>
        </p:pic>
      </p:grpSp>
      <p:grpSp>
        <p:nvGrpSpPr>
          <p:cNvPr id="17" name="Group 16">
            <a:extLst>
              <a:ext uri="{FF2B5EF4-FFF2-40B4-BE49-F238E27FC236}">
                <a16:creationId xmlns:a16="http://schemas.microsoft.com/office/drawing/2014/main" id="{0F676C30-3764-495B-9639-199D92F920BB}"/>
              </a:ext>
            </a:extLst>
          </p:cNvPr>
          <p:cNvGrpSpPr/>
          <p:nvPr/>
        </p:nvGrpSpPr>
        <p:grpSpPr>
          <a:xfrm>
            <a:off x="1684181" y="378001"/>
            <a:ext cx="2864168" cy="2864168"/>
            <a:chOff x="4954672" y="564832"/>
            <a:chExt cx="2864168" cy="2864168"/>
          </a:xfrm>
        </p:grpSpPr>
        <p:sp>
          <p:nvSpPr>
            <p:cNvPr id="8" name="Oval 7">
              <a:extLst>
                <a:ext uri="{FF2B5EF4-FFF2-40B4-BE49-F238E27FC236}">
                  <a16:creationId xmlns:a16="http://schemas.microsoft.com/office/drawing/2014/main" id="{774A92EF-1C37-49F9-B768-3B1045492FE2}"/>
                </a:ext>
              </a:extLst>
            </p:cNvPr>
            <p:cNvSpPr/>
            <p:nvPr/>
          </p:nvSpPr>
          <p:spPr>
            <a:xfrm>
              <a:off x="4954672" y="564832"/>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text&#10;&#10;Description automatically generated">
              <a:extLst>
                <a:ext uri="{FF2B5EF4-FFF2-40B4-BE49-F238E27FC236}">
                  <a16:creationId xmlns:a16="http://schemas.microsoft.com/office/drawing/2014/main" id="{A675839A-CC69-447A-A376-D40F94E3BD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047" y="1049458"/>
              <a:ext cx="2484778" cy="2046080"/>
            </a:xfrm>
            <a:prstGeom prst="rect">
              <a:avLst/>
            </a:prstGeom>
          </p:spPr>
        </p:pic>
      </p:grpSp>
      <p:grpSp>
        <p:nvGrpSpPr>
          <p:cNvPr id="16" name="Group 15">
            <a:extLst>
              <a:ext uri="{FF2B5EF4-FFF2-40B4-BE49-F238E27FC236}">
                <a16:creationId xmlns:a16="http://schemas.microsoft.com/office/drawing/2014/main" id="{52D6B49A-9683-4E08-97AE-8FB82BB1B468}"/>
              </a:ext>
            </a:extLst>
          </p:cNvPr>
          <p:cNvGrpSpPr/>
          <p:nvPr/>
        </p:nvGrpSpPr>
        <p:grpSpPr>
          <a:xfrm>
            <a:off x="7978204" y="222356"/>
            <a:ext cx="2864168" cy="2864168"/>
            <a:chOff x="670992" y="564832"/>
            <a:chExt cx="2864168" cy="2864168"/>
          </a:xfrm>
        </p:grpSpPr>
        <p:sp>
          <p:nvSpPr>
            <p:cNvPr id="7" name="Oval 6">
              <a:extLst>
                <a:ext uri="{FF2B5EF4-FFF2-40B4-BE49-F238E27FC236}">
                  <a16:creationId xmlns:a16="http://schemas.microsoft.com/office/drawing/2014/main" id="{1E6F492B-90ED-4CFC-AC13-82AED446F891}"/>
                </a:ext>
              </a:extLst>
            </p:cNvPr>
            <p:cNvSpPr/>
            <p:nvPr/>
          </p:nvSpPr>
          <p:spPr>
            <a:xfrm>
              <a:off x="670992" y="564832"/>
              <a:ext cx="2864168" cy="2864168"/>
            </a:xfrm>
            <a:prstGeom prst="ellipse">
              <a:avLst/>
            </a:prstGeom>
            <a:solidFill>
              <a:schemeClr val="bg1">
                <a:alpha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A91685C-884A-4901-B24A-C7270DC62D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454" y="1109386"/>
              <a:ext cx="2488406" cy="2086350"/>
            </a:xfrm>
            <a:prstGeom prst="rect">
              <a:avLst/>
            </a:prstGeom>
          </p:spPr>
        </p:pic>
      </p:grpSp>
      <p:sp>
        <p:nvSpPr>
          <p:cNvPr id="19" name="TextBox 18">
            <a:extLst>
              <a:ext uri="{FF2B5EF4-FFF2-40B4-BE49-F238E27FC236}">
                <a16:creationId xmlns:a16="http://schemas.microsoft.com/office/drawing/2014/main" id="{704FE11E-1201-491C-AA90-4845E151B42A}"/>
              </a:ext>
            </a:extLst>
          </p:cNvPr>
          <p:cNvSpPr txBox="1"/>
          <p:nvPr/>
        </p:nvSpPr>
        <p:spPr>
          <a:xfrm>
            <a:off x="4779486" y="1517697"/>
            <a:ext cx="2949703" cy="584775"/>
          </a:xfrm>
          <a:prstGeom prst="rect">
            <a:avLst/>
          </a:prstGeom>
          <a:noFill/>
          <a:ln w="76200">
            <a:solidFill>
              <a:schemeClr val="bg1"/>
            </a:solidFill>
          </a:ln>
        </p:spPr>
        <p:txBody>
          <a:bodyPr wrap="square" rtlCol="0">
            <a:spAutoFit/>
          </a:bodyPr>
          <a:lstStyle/>
          <a:p>
            <a:r>
              <a:rPr lang="en-US" sz="1600" b="1" dirty="0">
                <a:solidFill>
                  <a:schemeClr val="bg1"/>
                </a:solidFill>
                <a:latin typeface="Raleway" pitchFamily="2" charset="0"/>
                <a:sym typeface="Symbol" panose="05050102010706020507" pitchFamily="18" charset="2"/>
              </a:rPr>
              <a:t>First Joint: ~ Above 10 [V]</a:t>
            </a:r>
          </a:p>
          <a:p>
            <a:r>
              <a:rPr lang="en-US" sz="1600" b="1" dirty="0">
                <a:solidFill>
                  <a:schemeClr val="bg1"/>
                </a:solidFill>
                <a:latin typeface="Raleway" pitchFamily="2" charset="0"/>
                <a:sym typeface="Symbol" panose="05050102010706020507" pitchFamily="18" charset="2"/>
              </a:rPr>
              <a:t> Second Joint: ~Below 10[V]</a:t>
            </a:r>
          </a:p>
        </p:txBody>
      </p:sp>
      <p:cxnSp>
        <p:nvCxnSpPr>
          <p:cNvPr id="23" name="Straight Connector 22">
            <a:extLst>
              <a:ext uri="{FF2B5EF4-FFF2-40B4-BE49-F238E27FC236}">
                <a16:creationId xmlns:a16="http://schemas.microsoft.com/office/drawing/2014/main" id="{627BC311-C7BB-4DEE-B326-EE107986895F}"/>
              </a:ext>
            </a:extLst>
          </p:cNvPr>
          <p:cNvCxnSpPr>
            <a:cxnSpLocks/>
            <a:stCxn id="7" idx="4"/>
            <a:endCxn id="5" idx="0"/>
          </p:cNvCxnSpPr>
          <p:nvPr/>
        </p:nvCxnSpPr>
        <p:spPr>
          <a:xfrm>
            <a:off x="9410288" y="3086524"/>
            <a:ext cx="0" cy="684953"/>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0EFF85-B479-4533-83BD-68473BC01E91}"/>
              </a:ext>
            </a:extLst>
          </p:cNvPr>
          <p:cNvCxnSpPr>
            <a:cxnSpLocks/>
            <a:stCxn id="15" idx="1"/>
            <a:endCxn id="19" idx="3"/>
          </p:cNvCxnSpPr>
          <p:nvPr/>
        </p:nvCxnSpPr>
        <p:spPr>
          <a:xfrm flipH="1">
            <a:off x="7729189" y="1810085"/>
            <a:ext cx="259477" cy="0"/>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6460B6-A7E7-494C-A6E3-8F1540776ED9}"/>
              </a:ext>
            </a:extLst>
          </p:cNvPr>
          <p:cNvCxnSpPr>
            <a:cxnSpLocks/>
            <a:stCxn id="19" idx="1"/>
            <a:endCxn id="8" idx="6"/>
          </p:cNvCxnSpPr>
          <p:nvPr/>
        </p:nvCxnSpPr>
        <p:spPr>
          <a:xfrm flipH="1">
            <a:off x="4548349" y="1810085"/>
            <a:ext cx="231137" cy="0"/>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3372152-C2BA-453F-8250-7277785AF940}"/>
              </a:ext>
            </a:extLst>
          </p:cNvPr>
          <p:cNvCxnSpPr>
            <a:cxnSpLocks/>
            <a:stCxn id="9" idx="0"/>
            <a:endCxn id="8" idx="4"/>
          </p:cNvCxnSpPr>
          <p:nvPr/>
        </p:nvCxnSpPr>
        <p:spPr>
          <a:xfrm flipV="1">
            <a:off x="3116265" y="3242169"/>
            <a:ext cx="0" cy="424143"/>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A6DA8DA-A037-47A9-8B62-BF6ADE2B9D55}"/>
              </a:ext>
            </a:extLst>
          </p:cNvPr>
          <p:cNvSpPr txBox="1"/>
          <p:nvPr/>
        </p:nvSpPr>
        <p:spPr>
          <a:xfrm>
            <a:off x="2483720" y="582244"/>
            <a:ext cx="1265090" cy="369332"/>
          </a:xfrm>
          <a:prstGeom prst="rect">
            <a:avLst/>
          </a:prstGeom>
          <a:noFill/>
        </p:spPr>
        <p:txBody>
          <a:bodyPr wrap="none" rtlCol="0">
            <a:spAutoFit/>
          </a:bodyPr>
          <a:lstStyle/>
          <a:p>
            <a:r>
              <a:rPr lang="en-US" b="1" dirty="0">
                <a:latin typeface="Raleway" pitchFamily="2" charset="0"/>
              </a:rPr>
              <a:t>First Joint</a:t>
            </a:r>
          </a:p>
        </p:txBody>
      </p:sp>
      <p:sp>
        <p:nvSpPr>
          <p:cNvPr id="46" name="TextBox 45">
            <a:extLst>
              <a:ext uri="{FF2B5EF4-FFF2-40B4-BE49-F238E27FC236}">
                <a16:creationId xmlns:a16="http://schemas.microsoft.com/office/drawing/2014/main" id="{C292DCFA-826B-43F2-829B-DE1B7EA68ECA}"/>
              </a:ext>
            </a:extLst>
          </p:cNvPr>
          <p:cNvSpPr txBox="1"/>
          <p:nvPr/>
        </p:nvSpPr>
        <p:spPr>
          <a:xfrm>
            <a:off x="8601411" y="493295"/>
            <a:ext cx="1617751" cy="369332"/>
          </a:xfrm>
          <a:prstGeom prst="rect">
            <a:avLst/>
          </a:prstGeom>
          <a:noFill/>
        </p:spPr>
        <p:txBody>
          <a:bodyPr wrap="none" rtlCol="0">
            <a:spAutoFit/>
          </a:bodyPr>
          <a:lstStyle/>
          <a:p>
            <a:r>
              <a:rPr lang="en-US" b="1" dirty="0">
                <a:latin typeface="Raleway" pitchFamily="2" charset="0"/>
              </a:rPr>
              <a:t>Second Joint</a:t>
            </a:r>
          </a:p>
        </p:txBody>
      </p:sp>
    </p:spTree>
    <p:extLst>
      <p:ext uri="{BB962C8B-B14F-4D97-AF65-F5344CB8AC3E}">
        <p14:creationId xmlns:p14="http://schemas.microsoft.com/office/powerpoint/2010/main" val="2629606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6F20592-DD9E-4AB1-BF84-49CF55D792C1}"/>
              </a:ext>
            </a:extLst>
          </p:cNvPr>
          <p:cNvSpPr txBox="1"/>
          <p:nvPr/>
        </p:nvSpPr>
        <p:spPr>
          <a:xfrm>
            <a:off x="889025" y="79204"/>
            <a:ext cx="7897924" cy="707886"/>
          </a:xfrm>
          <a:prstGeom prst="rect">
            <a:avLst/>
          </a:prstGeom>
          <a:noFill/>
        </p:spPr>
        <p:txBody>
          <a:bodyPr wrap="square" rtlCol="0">
            <a:spAutoFit/>
          </a:bodyPr>
          <a:lstStyle/>
          <a:p>
            <a:pPr algn="ctr"/>
            <a:r>
              <a:rPr lang="en-US" sz="4000" dirty="0">
                <a:solidFill>
                  <a:schemeClr val="bg1"/>
                </a:solidFill>
                <a:latin typeface="Raleway Black" pitchFamily="2" charset="0"/>
              </a:rPr>
              <a:t>SUMMARY &amp; INTERPRETATION</a:t>
            </a:r>
          </a:p>
        </p:txBody>
      </p:sp>
      <p:pic>
        <p:nvPicPr>
          <p:cNvPr id="4" name="Graphic 3" descr="Lecturer with solid fill">
            <a:extLst>
              <a:ext uri="{FF2B5EF4-FFF2-40B4-BE49-F238E27FC236}">
                <a16:creationId xmlns:a16="http://schemas.microsoft.com/office/drawing/2014/main" id="{486121BB-CA7B-4A13-9B4A-CB52640AE7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16" y="173864"/>
            <a:ext cx="1226452" cy="1226452"/>
          </a:xfrm>
          <a:prstGeom prst="rect">
            <a:avLst/>
          </a:prstGeom>
        </p:spPr>
      </p:pic>
      <p:cxnSp>
        <p:nvCxnSpPr>
          <p:cNvPr id="7" name="Straight Connector 6">
            <a:extLst>
              <a:ext uri="{FF2B5EF4-FFF2-40B4-BE49-F238E27FC236}">
                <a16:creationId xmlns:a16="http://schemas.microsoft.com/office/drawing/2014/main" id="{BA013490-74E8-4AB4-A263-096325F451F8}"/>
              </a:ext>
            </a:extLst>
          </p:cNvPr>
          <p:cNvCxnSpPr>
            <a:cxnSpLocks/>
          </p:cNvCxnSpPr>
          <p:nvPr/>
        </p:nvCxnSpPr>
        <p:spPr>
          <a:xfrm flipH="1">
            <a:off x="992069" y="787090"/>
            <a:ext cx="796905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5321E70-1665-4101-BEB7-31891C59851A}"/>
              </a:ext>
            </a:extLst>
          </p:cNvPr>
          <p:cNvGrpSpPr/>
          <p:nvPr/>
        </p:nvGrpSpPr>
        <p:grpSpPr>
          <a:xfrm>
            <a:off x="982519" y="1267895"/>
            <a:ext cx="1888430" cy="1878880"/>
            <a:chOff x="1169120" y="1803109"/>
            <a:chExt cx="1888430" cy="1878880"/>
          </a:xfrm>
        </p:grpSpPr>
        <p:sp>
          <p:nvSpPr>
            <p:cNvPr id="5" name="Oval 4">
              <a:extLst>
                <a:ext uri="{FF2B5EF4-FFF2-40B4-BE49-F238E27FC236}">
                  <a16:creationId xmlns:a16="http://schemas.microsoft.com/office/drawing/2014/main" id="{4F5279CF-2268-4419-A3A8-E3AE2CA41EF4}"/>
                </a:ext>
              </a:extLst>
            </p:cNvPr>
            <p:cNvSpPr/>
            <p:nvPr/>
          </p:nvSpPr>
          <p:spPr>
            <a:xfrm>
              <a:off x="1169120" y="1803109"/>
              <a:ext cx="1878880" cy="1878880"/>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F335F9E-EB2F-4647-B2BC-A80484105DC1}"/>
                </a:ext>
              </a:extLst>
            </p:cNvPr>
            <p:cNvSpPr txBox="1"/>
            <p:nvPr/>
          </p:nvSpPr>
          <p:spPr>
            <a:xfrm>
              <a:off x="1178670" y="2511405"/>
              <a:ext cx="1878880" cy="461665"/>
            </a:xfrm>
            <a:prstGeom prst="rect">
              <a:avLst/>
            </a:prstGeom>
            <a:noFill/>
          </p:spPr>
          <p:txBody>
            <a:bodyPr wrap="square" rtlCol="0">
              <a:spAutoFit/>
            </a:bodyPr>
            <a:lstStyle/>
            <a:p>
              <a:pPr algn="ctr"/>
              <a:r>
                <a:rPr lang="en-US" sz="2400" dirty="0">
                  <a:solidFill>
                    <a:schemeClr val="bg1"/>
                  </a:solidFill>
                  <a:latin typeface="Raleway Black" pitchFamily="2" charset="0"/>
                </a:rPr>
                <a:t>SUMMARY</a:t>
              </a:r>
            </a:p>
          </p:txBody>
        </p:sp>
      </p:grpSp>
      <p:grpSp>
        <p:nvGrpSpPr>
          <p:cNvPr id="13" name="Group 12">
            <a:extLst>
              <a:ext uri="{FF2B5EF4-FFF2-40B4-BE49-F238E27FC236}">
                <a16:creationId xmlns:a16="http://schemas.microsoft.com/office/drawing/2014/main" id="{3A4CE9D4-C129-4118-8D91-C28E4B313C0E}"/>
              </a:ext>
            </a:extLst>
          </p:cNvPr>
          <p:cNvGrpSpPr/>
          <p:nvPr/>
        </p:nvGrpSpPr>
        <p:grpSpPr>
          <a:xfrm>
            <a:off x="545521" y="3627578"/>
            <a:ext cx="2859057" cy="2793280"/>
            <a:chOff x="679031" y="3627582"/>
            <a:chExt cx="2859057" cy="2793280"/>
          </a:xfrm>
        </p:grpSpPr>
        <p:sp>
          <p:nvSpPr>
            <p:cNvPr id="9" name="Oval 8">
              <a:extLst>
                <a:ext uri="{FF2B5EF4-FFF2-40B4-BE49-F238E27FC236}">
                  <a16:creationId xmlns:a16="http://schemas.microsoft.com/office/drawing/2014/main" id="{1EE67D20-492B-47FE-A1C6-CC2D400F70DA}"/>
                </a:ext>
              </a:extLst>
            </p:cNvPr>
            <p:cNvSpPr/>
            <p:nvPr/>
          </p:nvSpPr>
          <p:spPr>
            <a:xfrm>
              <a:off x="711920" y="3627582"/>
              <a:ext cx="2793280" cy="2793280"/>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F61CFA2-C998-4A8D-97E0-C1FBCC88FB9D}"/>
                </a:ext>
              </a:extLst>
            </p:cNvPr>
            <p:cNvSpPr txBox="1"/>
            <p:nvPr/>
          </p:nvSpPr>
          <p:spPr>
            <a:xfrm>
              <a:off x="679031" y="4793267"/>
              <a:ext cx="2859057" cy="461665"/>
            </a:xfrm>
            <a:prstGeom prst="rect">
              <a:avLst/>
            </a:prstGeom>
            <a:noFill/>
          </p:spPr>
          <p:txBody>
            <a:bodyPr wrap="square">
              <a:spAutoFit/>
            </a:bodyPr>
            <a:lstStyle/>
            <a:p>
              <a:r>
                <a:rPr lang="en-US" sz="2400" dirty="0">
                  <a:solidFill>
                    <a:schemeClr val="bg1"/>
                  </a:solidFill>
                  <a:latin typeface="Raleway Black" pitchFamily="2" charset="0"/>
                </a:rPr>
                <a:t>INTERPRETATION</a:t>
              </a:r>
              <a:endParaRPr lang="en-US" dirty="0"/>
            </a:p>
          </p:txBody>
        </p:sp>
      </p:grpSp>
      <p:cxnSp>
        <p:nvCxnSpPr>
          <p:cNvPr id="15" name="Straight Connector 14">
            <a:extLst>
              <a:ext uri="{FF2B5EF4-FFF2-40B4-BE49-F238E27FC236}">
                <a16:creationId xmlns:a16="http://schemas.microsoft.com/office/drawing/2014/main" id="{0C5DD1AA-7119-4251-84E9-E2CE6A0F2662}"/>
              </a:ext>
            </a:extLst>
          </p:cNvPr>
          <p:cNvCxnSpPr>
            <a:cxnSpLocks/>
            <a:stCxn id="29" idx="1"/>
          </p:cNvCxnSpPr>
          <p:nvPr/>
        </p:nvCxnSpPr>
        <p:spPr>
          <a:xfrm flipH="1" flipV="1">
            <a:off x="2856624" y="2437858"/>
            <a:ext cx="955826" cy="67132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9F335E-33DF-493F-ACFA-B5D70E079048}"/>
              </a:ext>
            </a:extLst>
          </p:cNvPr>
          <p:cNvCxnSpPr>
            <a:cxnSpLocks/>
            <a:stCxn id="33" idx="1"/>
          </p:cNvCxnSpPr>
          <p:nvPr/>
        </p:nvCxnSpPr>
        <p:spPr>
          <a:xfrm flipH="1" flipV="1">
            <a:off x="3336924" y="5376644"/>
            <a:ext cx="475526" cy="448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19FDA7F-D938-484C-BA17-625FABDC7813}"/>
              </a:ext>
            </a:extLst>
          </p:cNvPr>
          <p:cNvSpPr txBox="1"/>
          <p:nvPr/>
        </p:nvSpPr>
        <p:spPr>
          <a:xfrm>
            <a:off x="3812450" y="1216359"/>
            <a:ext cx="6601549" cy="3785652"/>
          </a:xfrm>
          <a:prstGeom prst="rect">
            <a:avLst/>
          </a:prstGeom>
          <a:noFill/>
          <a:ln w="76200">
            <a:solidFill>
              <a:schemeClr val="bg1"/>
            </a:solidFill>
          </a:ln>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Sensorized PSAs </a:t>
            </a:r>
          </a:p>
          <a:p>
            <a:pPr marL="742950" lvl="1"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Self Powered</a:t>
            </a:r>
          </a:p>
          <a:p>
            <a:pPr marL="742950" lvl="1"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Modeled by Finite Element Software (Voltage &amp; Charge)</a:t>
            </a:r>
          </a:p>
          <a:p>
            <a:pPr marL="742950" lvl="1"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Stable &amp; Repeatable Performance</a:t>
            </a:r>
          </a:p>
          <a:p>
            <a:pPr marL="742950" lvl="1"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Not Impacted by Humidity</a:t>
            </a:r>
          </a:p>
          <a:p>
            <a:pPr marL="742950" lvl="1"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Voltage Enhanced by Water Submersion </a:t>
            </a:r>
          </a:p>
          <a:p>
            <a:pPr marL="285750"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External Forces Removed </a:t>
            </a:r>
          </a:p>
          <a:p>
            <a:pPr marL="742950" lvl="1"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They have good linearity</a:t>
            </a:r>
          </a:p>
          <a:p>
            <a:pPr marL="742950" lvl="1"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They fit a Constant Curve Model</a:t>
            </a:r>
          </a:p>
          <a:p>
            <a:pPr marL="285750"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With Gravity Included</a:t>
            </a:r>
          </a:p>
          <a:p>
            <a:pPr marL="742950" lvl="1"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Segmented angles and voltage have a linear relationship</a:t>
            </a:r>
          </a:p>
          <a:p>
            <a:pPr marL="742950" lvl="1"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Follow a Piecewise Constant Curvature model</a:t>
            </a:r>
          </a:p>
          <a:p>
            <a:pPr marL="742950" lvl="1"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Dynamic, sensitive, &amp; able to grab and evaluate objects of different sizes &amp; weights</a:t>
            </a:r>
          </a:p>
          <a:p>
            <a:pPr marL="742950" lvl="1" indent="-285750">
              <a:buFont typeface="Arial" panose="020B0604020202020204" pitchFamily="34" charset="0"/>
              <a:buChar char="•"/>
            </a:pPr>
            <a:r>
              <a:rPr lang="en-US" sz="1600" b="1" dirty="0">
                <a:solidFill>
                  <a:schemeClr val="bg1"/>
                </a:solidFill>
                <a:latin typeface="Raleway" pitchFamily="2" charset="0"/>
                <a:sym typeface="Symbol" panose="05050102010706020507" pitchFamily="18" charset="2"/>
              </a:rPr>
              <a:t>Able to Mimic Finger Gestures &amp; Guide Hands</a:t>
            </a:r>
          </a:p>
        </p:txBody>
      </p:sp>
      <p:sp>
        <p:nvSpPr>
          <p:cNvPr id="33" name="TextBox 32">
            <a:extLst>
              <a:ext uri="{FF2B5EF4-FFF2-40B4-BE49-F238E27FC236}">
                <a16:creationId xmlns:a16="http://schemas.microsoft.com/office/drawing/2014/main" id="{5A817850-5826-4095-B3CE-D8B1F1253E77}"/>
              </a:ext>
            </a:extLst>
          </p:cNvPr>
          <p:cNvSpPr txBox="1"/>
          <p:nvPr/>
        </p:nvSpPr>
        <p:spPr>
          <a:xfrm>
            <a:off x="3812450" y="5225379"/>
            <a:ext cx="7702217" cy="1200329"/>
          </a:xfrm>
          <a:prstGeom prst="rect">
            <a:avLst/>
          </a:prstGeom>
          <a:noFill/>
          <a:ln w="76200">
            <a:solidFill>
              <a:schemeClr val="bg1"/>
            </a:solidFill>
          </a:ln>
        </p:spPr>
        <p:txBody>
          <a:bodyPr wrap="square" rtlCol="0">
            <a:spAutoFit/>
          </a:bodyPr>
          <a:lstStyle/>
          <a:p>
            <a:r>
              <a:rPr lang="en-US" sz="2400" b="1" dirty="0">
                <a:solidFill>
                  <a:schemeClr val="bg1"/>
                </a:solidFill>
                <a:latin typeface="Raleway" pitchFamily="2" charset="0"/>
                <a:sym typeface="Symbol" panose="05050102010706020507" pitchFamily="18" charset="2"/>
              </a:rPr>
              <a:t>Sensorized PSAs can enable safe and adaptable Human-Machine Interaction through self powered proprioception.</a:t>
            </a:r>
          </a:p>
        </p:txBody>
      </p:sp>
    </p:spTree>
    <p:extLst>
      <p:ext uri="{BB962C8B-B14F-4D97-AF65-F5344CB8AC3E}">
        <p14:creationId xmlns:p14="http://schemas.microsoft.com/office/powerpoint/2010/main" val="725622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EEB51B-74ED-4CA6-B99A-A640EC2664FF}"/>
              </a:ext>
            </a:extLst>
          </p:cNvPr>
          <p:cNvGrpSpPr/>
          <p:nvPr/>
        </p:nvGrpSpPr>
        <p:grpSpPr>
          <a:xfrm>
            <a:off x="2791145" y="124146"/>
            <a:ext cx="6609707" cy="6609707"/>
            <a:chOff x="7787519" y="518437"/>
            <a:chExt cx="3657600" cy="3657600"/>
          </a:xfrm>
        </p:grpSpPr>
        <p:grpSp>
          <p:nvGrpSpPr>
            <p:cNvPr id="8" name="Group 7">
              <a:extLst>
                <a:ext uri="{FF2B5EF4-FFF2-40B4-BE49-F238E27FC236}">
                  <a16:creationId xmlns:a16="http://schemas.microsoft.com/office/drawing/2014/main" id="{44CAB1DD-ACD8-4A2C-9255-EDAF5C5FD86D}"/>
                </a:ext>
              </a:extLst>
            </p:cNvPr>
            <p:cNvGrpSpPr/>
            <p:nvPr/>
          </p:nvGrpSpPr>
          <p:grpSpPr>
            <a:xfrm>
              <a:off x="7787519" y="518437"/>
              <a:ext cx="3657600" cy="3657600"/>
              <a:chOff x="7629863" y="518437"/>
              <a:chExt cx="3657600" cy="3657600"/>
            </a:xfrm>
          </p:grpSpPr>
          <p:sp>
            <p:nvSpPr>
              <p:cNvPr id="10" name="Oval 9">
                <a:extLst>
                  <a:ext uri="{FF2B5EF4-FFF2-40B4-BE49-F238E27FC236}">
                    <a16:creationId xmlns:a16="http://schemas.microsoft.com/office/drawing/2014/main" id="{63724D22-8F4D-4E63-A045-5C5ED5BE5F8B}"/>
                  </a:ext>
                </a:extLst>
              </p:cNvPr>
              <p:cNvSpPr/>
              <p:nvPr/>
            </p:nvSpPr>
            <p:spPr>
              <a:xfrm>
                <a:off x="7629863" y="518437"/>
                <a:ext cx="3657600" cy="3657600"/>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Teacher with solid fill">
                <a:extLst>
                  <a:ext uri="{FF2B5EF4-FFF2-40B4-BE49-F238E27FC236}">
                    <a16:creationId xmlns:a16="http://schemas.microsoft.com/office/drawing/2014/main" id="{87B089E0-37A5-4546-8034-E685EB688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8805" y="1483352"/>
                <a:ext cx="2679715" cy="2679715"/>
              </a:xfrm>
              <a:prstGeom prst="rect">
                <a:avLst/>
              </a:prstGeom>
            </p:spPr>
          </p:pic>
        </p:grpSp>
        <p:pic>
          <p:nvPicPr>
            <p:cNvPr id="9" name="Graphic 8" descr="Question Mark with solid fill">
              <a:extLst>
                <a:ext uri="{FF2B5EF4-FFF2-40B4-BE49-F238E27FC236}">
                  <a16:creationId xmlns:a16="http://schemas.microsoft.com/office/drawing/2014/main" id="{0DA0463F-A253-4314-A68F-7006C1625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49924" y="2253306"/>
              <a:ext cx="909661" cy="909661"/>
            </a:xfrm>
            <a:prstGeom prst="rect">
              <a:avLst/>
            </a:prstGeom>
          </p:spPr>
        </p:pic>
      </p:grpSp>
      <p:sp>
        <p:nvSpPr>
          <p:cNvPr id="6" name="TextBox 5">
            <a:extLst>
              <a:ext uri="{FF2B5EF4-FFF2-40B4-BE49-F238E27FC236}">
                <a16:creationId xmlns:a16="http://schemas.microsoft.com/office/drawing/2014/main" id="{20405C96-96A6-4CE2-9182-8C9234D92606}"/>
              </a:ext>
            </a:extLst>
          </p:cNvPr>
          <p:cNvSpPr txBox="1"/>
          <p:nvPr/>
        </p:nvSpPr>
        <p:spPr>
          <a:xfrm>
            <a:off x="4000328" y="814538"/>
            <a:ext cx="4287458" cy="1754326"/>
          </a:xfrm>
          <a:prstGeom prst="rect">
            <a:avLst/>
          </a:prstGeom>
          <a:noFill/>
        </p:spPr>
        <p:txBody>
          <a:bodyPr wrap="square" rtlCol="0">
            <a:spAutoFit/>
          </a:bodyPr>
          <a:lstStyle/>
          <a:p>
            <a:r>
              <a:rPr lang="en-US" sz="5400" spc="-150" dirty="0">
                <a:solidFill>
                  <a:schemeClr val="bg1"/>
                </a:solidFill>
                <a:latin typeface="Raleway Black" pitchFamily="2" charset="0"/>
              </a:rPr>
              <a:t>QUESTIONS &amp; ANSWERS</a:t>
            </a:r>
          </a:p>
        </p:txBody>
      </p:sp>
      <p:cxnSp>
        <p:nvCxnSpPr>
          <p:cNvPr id="22" name="Straight Connector 21">
            <a:extLst>
              <a:ext uri="{FF2B5EF4-FFF2-40B4-BE49-F238E27FC236}">
                <a16:creationId xmlns:a16="http://schemas.microsoft.com/office/drawing/2014/main" id="{0E39C4F6-CBF5-4ABB-A76B-55939473A609}"/>
              </a:ext>
            </a:extLst>
          </p:cNvPr>
          <p:cNvCxnSpPr>
            <a:cxnSpLocks/>
          </p:cNvCxnSpPr>
          <p:nvPr/>
        </p:nvCxnSpPr>
        <p:spPr>
          <a:xfrm flipH="1" flipV="1">
            <a:off x="2382473" y="1971413"/>
            <a:ext cx="607218" cy="326515"/>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26" name="Slide Zoom 25">
                <a:extLst>
                  <a:ext uri="{FF2B5EF4-FFF2-40B4-BE49-F238E27FC236}">
                    <a16:creationId xmlns:a16="http://schemas.microsoft.com/office/drawing/2014/main" id="{D88C6203-9E47-4744-9FFA-439E042069ED}"/>
                  </a:ext>
                </a:extLst>
              </p:cNvPr>
              <p:cNvGraphicFramePr>
                <a:graphicFrameLocks noChangeAspect="1"/>
              </p:cNvGraphicFramePr>
              <p:nvPr>
                <p:extLst>
                  <p:ext uri="{D42A27DB-BD31-4B8C-83A1-F6EECF244321}">
                    <p14:modId xmlns:p14="http://schemas.microsoft.com/office/powerpoint/2010/main" val="3662122169"/>
                  </p:ext>
                </p:extLst>
              </p:nvPr>
            </p:nvGraphicFramePr>
            <p:xfrm>
              <a:off x="-413368" y="124146"/>
              <a:ext cx="3300630" cy="2211128"/>
            </p:xfrm>
            <a:graphic>
              <a:graphicData uri="http://schemas.microsoft.com/office/powerpoint/2016/slidezoom">
                <pslz:sldZm>
                  <pslz:sldZmObj sldId="264" cId="489121263">
                    <pslz:zmPr id="{1B86E2F3-0CB9-4F2F-B5C5-2D39C9E75E56}"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3300630" cy="2211128"/>
                        </a:xfrm>
                        <a:prstGeom prst="rect">
                          <a:avLst/>
                        </a:prstGeom>
                        <a:ln>
                          <a:noFill/>
                        </a:ln>
                      </p166:spPr>
                    </pslz:zmPr>
                  </pslz:sldZmObj>
                </pslz:sldZm>
              </a:graphicData>
            </a:graphic>
          </p:graphicFrame>
        </mc:Choice>
        <mc:Fallback>
          <p:pic>
            <p:nvPicPr>
              <p:cNvPr id="26" name="Slide Zoom 25">
                <a:hlinkClick r:id="rId8" action="ppaction://hlinksldjump"/>
                <a:extLst>
                  <a:ext uri="{FF2B5EF4-FFF2-40B4-BE49-F238E27FC236}">
                    <a16:creationId xmlns:a16="http://schemas.microsoft.com/office/drawing/2014/main" id="{D88C6203-9E47-4744-9FFA-439E042069ED}"/>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413368" y="124146"/>
                <a:ext cx="3300630" cy="2211128"/>
              </a:xfrm>
              <a:prstGeom prst="rect">
                <a:avLst/>
              </a:prstGeom>
              <a:ln>
                <a:noFill/>
              </a:ln>
            </p:spPr>
          </p:pic>
        </mc:Fallback>
      </mc:AlternateContent>
      <p:cxnSp>
        <p:nvCxnSpPr>
          <p:cNvPr id="46" name="Straight Connector 45">
            <a:extLst>
              <a:ext uri="{FF2B5EF4-FFF2-40B4-BE49-F238E27FC236}">
                <a16:creationId xmlns:a16="http://schemas.microsoft.com/office/drawing/2014/main" id="{3E096209-EDBD-4C00-8A5B-BFB47959858E}"/>
              </a:ext>
            </a:extLst>
          </p:cNvPr>
          <p:cNvCxnSpPr>
            <a:cxnSpLocks/>
          </p:cNvCxnSpPr>
          <p:nvPr/>
        </p:nvCxnSpPr>
        <p:spPr>
          <a:xfrm>
            <a:off x="9082355" y="4828854"/>
            <a:ext cx="519702" cy="263263"/>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F6EC5557-5562-4774-86FB-08D47EDBB41C}"/>
                  </a:ext>
                </a:extLst>
              </p:cNvPr>
              <p:cNvGraphicFramePr>
                <a:graphicFrameLocks noChangeAspect="1"/>
              </p:cNvGraphicFramePr>
              <p:nvPr>
                <p:extLst>
                  <p:ext uri="{D42A27DB-BD31-4B8C-83A1-F6EECF244321}">
                    <p14:modId xmlns:p14="http://schemas.microsoft.com/office/powerpoint/2010/main" val="4082379510"/>
                  </p:ext>
                </p:extLst>
              </p:nvPr>
            </p:nvGraphicFramePr>
            <p:xfrm>
              <a:off x="9657071" y="4601021"/>
              <a:ext cx="2499454" cy="2132832"/>
            </p:xfrm>
            <a:graphic>
              <a:graphicData uri="http://schemas.microsoft.com/office/powerpoint/2016/slidezoom">
                <pslz:sldZm>
                  <pslz:sldZmObj sldId="271" cId="2879789084">
                    <pslz:zmPr id="{5C38C395-86E4-4388-8946-A668BF21557B}"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499454" cy="2132832"/>
                        </a:xfrm>
                        <a:prstGeom prst="rect">
                          <a:avLst/>
                        </a:prstGeom>
                        <a:ln>
                          <a:noFill/>
                        </a:ln>
                      </p166:spPr>
                    </pslz:zmPr>
                  </pslz:sldZmObj>
                </pslz:sldZm>
              </a:graphicData>
            </a:graphic>
          </p:graphicFrame>
        </mc:Choice>
        <mc:Fallback>
          <p:pic>
            <p:nvPicPr>
              <p:cNvPr id="4" name="Slide Zoom 3">
                <a:hlinkClick r:id="rId10" action="ppaction://hlinksldjump"/>
                <a:extLst>
                  <a:ext uri="{FF2B5EF4-FFF2-40B4-BE49-F238E27FC236}">
                    <a16:creationId xmlns:a16="http://schemas.microsoft.com/office/drawing/2014/main" id="{F6EC5557-5562-4774-86FB-08D47EDBB41C}"/>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657071" y="4601021"/>
                <a:ext cx="2499454" cy="2132832"/>
              </a:xfrm>
              <a:prstGeom prst="rect">
                <a:avLst/>
              </a:prstGeom>
              <a:ln>
                <a:noFill/>
              </a:ln>
            </p:spPr>
          </p:pic>
        </mc:Fallback>
      </mc:AlternateContent>
    </p:spTree>
    <p:extLst>
      <p:ext uri="{BB962C8B-B14F-4D97-AF65-F5344CB8AC3E}">
        <p14:creationId xmlns:p14="http://schemas.microsoft.com/office/powerpoint/2010/main" val="3159130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9783EA9-C3D5-4C3F-A58E-593AFA7223DF}"/>
              </a:ext>
            </a:extLst>
          </p:cNvPr>
          <p:cNvSpPr/>
          <p:nvPr/>
        </p:nvSpPr>
        <p:spPr>
          <a:xfrm>
            <a:off x="548121" y="189302"/>
            <a:ext cx="6479404" cy="6479396"/>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Lights On with solid fill">
            <a:extLst>
              <a:ext uri="{FF2B5EF4-FFF2-40B4-BE49-F238E27FC236}">
                <a16:creationId xmlns:a16="http://schemas.microsoft.com/office/drawing/2014/main" id="{DACCB73D-0636-4827-AC38-3BC8270A03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4767" y="2304832"/>
            <a:ext cx="4226111" cy="4226111"/>
          </a:xfrm>
          <a:prstGeom prst="rect">
            <a:avLst/>
          </a:prstGeom>
        </p:spPr>
      </p:pic>
      <p:sp>
        <p:nvSpPr>
          <p:cNvPr id="4" name="TextBox 3">
            <a:extLst>
              <a:ext uri="{FF2B5EF4-FFF2-40B4-BE49-F238E27FC236}">
                <a16:creationId xmlns:a16="http://schemas.microsoft.com/office/drawing/2014/main" id="{D776AE39-F74C-49C0-BC63-2349CAE30279}"/>
              </a:ext>
            </a:extLst>
          </p:cNvPr>
          <p:cNvSpPr txBox="1"/>
          <p:nvPr/>
        </p:nvSpPr>
        <p:spPr>
          <a:xfrm>
            <a:off x="1395314" y="976782"/>
            <a:ext cx="4979372" cy="1569660"/>
          </a:xfrm>
          <a:prstGeom prst="rect">
            <a:avLst/>
          </a:prstGeom>
          <a:noFill/>
        </p:spPr>
        <p:txBody>
          <a:bodyPr wrap="square" rtlCol="0">
            <a:spAutoFit/>
          </a:bodyPr>
          <a:lstStyle/>
          <a:p>
            <a:r>
              <a:rPr lang="en-US" sz="4800" spc="-150" dirty="0">
                <a:solidFill>
                  <a:schemeClr val="bg1"/>
                </a:solidFill>
                <a:latin typeface="Raleway Black" pitchFamily="2" charset="0"/>
              </a:rPr>
              <a:t>INTRODUCTION &amp; BACKGROUND</a:t>
            </a:r>
          </a:p>
        </p:txBody>
      </p:sp>
      <p:cxnSp>
        <p:nvCxnSpPr>
          <p:cNvPr id="10" name="Straight Connector 9">
            <a:extLst>
              <a:ext uri="{FF2B5EF4-FFF2-40B4-BE49-F238E27FC236}">
                <a16:creationId xmlns:a16="http://schemas.microsoft.com/office/drawing/2014/main" id="{FEAB707B-1089-4DD6-ABCA-68339392B80C}"/>
              </a:ext>
            </a:extLst>
          </p:cNvPr>
          <p:cNvCxnSpPr>
            <a:cxnSpLocks/>
          </p:cNvCxnSpPr>
          <p:nvPr/>
        </p:nvCxnSpPr>
        <p:spPr>
          <a:xfrm flipV="1">
            <a:off x="6848493" y="1900719"/>
            <a:ext cx="1111320" cy="452624"/>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79AC0B5-4127-4596-9353-C2FFAF9D73D0}"/>
              </a:ext>
            </a:extLst>
          </p:cNvPr>
          <p:cNvCxnSpPr>
            <a:cxnSpLocks/>
          </p:cNvCxnSpPr>
          <p:nvPr/>
        </p:nvCxnSpPr>
        <p:spPr>
          <a:xfrm>
            <a:off x="7027520" y="3526603"/>
            <a:ext cx="2311689"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8B28F3B-5814-49CF-8B68-2FA169B53D16}"/>
              </a:ext>
            </a:extLst>
          </p:cNvPr>
          <p:cNvCxnSpPr>
            <a:cxnSpLocks/>
          </p:cNvCxnSpPr>
          <p:nvPr/>
        </p:nvCxnSpPr>
        <p:spPr>
          <a:xfrm>
            <a:off x="6737281" y="4839407"/>
            <a:ext cx="1111320" cy="410687"/>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32BDBF35-BEF6-40A4-8B03-AD625D52242D}"/>
                  </a:ext>
                </a:extLst>
              </p:cNvPr>
              <p:cNvGraphicFramePr>
                <a:graphicFrameLocks noChangeAspect="1"/>
              </p:cNvGraphicFramePr>
              <p:nvPr>
                <p:extLst>
                  <p:ext uri="{D42A27DB-BD31-4B8C-83A1-F6EECF244321}">
                    <p14:modId xmlns:p14="http://schemas.microsoft.com/office/powerpoint/2010/main" val="3018090732"/>
                  </p:ext>
                </p:extLst>
              </p:nvPr>
            </p:nvGraphicFramePr>
            <p:xfrm>
              <a:off x="8154171" y="389174"/>
              <a:ext cx="2300050" cy="2242135"/>
            </p:xfrm>
            <a:graphic>
              <a:graphicData uri="http://schemas.microsoft.com/office/powerpoint/2016/slidezoom">
                <pslz:sldZm>
                  <pslz:sldZmObj sldId="258" cId="2578737109">
                    <pslz:zmPr id="{C382F020-D6D9-4C07-9E01-8117A5900E06}"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300050" cy="2242135"/>
                        </a:xfrm>
                        <a:prstGeom prst="rect">
                          <a:avLst/>
                        </a:prstGeom>
                        <a:ln>
                          <a:noFill/>
                        </a:ln>
                      </p166:spPr>
                    </pslz:zmPr>
                  </pslz:sldZmObj>
                </pslz:sldZm>
              </a:graphicData>
            </a:graphic>
          </p:graphicFrame>
        </mc:Choice>
        <mc:Fallback xmlns="">
          <p:pic>
            <p:nvPicPr>
              <p:cNvPr id="31" name="Slide Zoom 30">
                <a:hlinkClick r:id="rId6" action="ppaction://hlinksldjump"/>
                <a:extLst>
                  <a:ext uri="{FF2B5EF4-FFF2-40B4-BE49-F238E27FC236}">
                    <a16:creationId xmlns:a16="http://schemas.microsoft.com/office/drawing/2014/main" id="{32BDBF35-BEF6-40A4-8B03-AD625D52242D}"/>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8154171" y="389174"/>
                <a:ext cx="2300050" cy="2242135"/>
              </a:xfrm>
              <a:prstGeom prst="rect">
                <a:avLst/>
              </a:prstGeom>
              <a:ln>
                <a:noFill/>
              </a:ln>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C68530-D124-475D-946E-196A3F0B8E21}"/>
                  </a:ext>
                </a:extLst>
              </p:cNvPr>
              <p:cNvGraphicFramePr>
                <a:graphicFrameLocks noChangeAspect="1"/>
              </p:cNvGraphicFramePr>
              <p:nvPr>
                <p:extLst>
                  <p:ext uri="{D42A27DB-BD31-4B8C-83A1-F6EECF244321}">
                    <p14:modId xmlns:p14="http://schemas.microsoft.com/office/powerpoint/2010/main" val="2535881913"/>
                  </p:ext>
                </p:extLst>
              </p:nvPr>
            </p:nvGraphicFramePr>
            <p:xfrm>
              <a:off x="9481345" y="2440112"/>
              <a:ext cx="2630682" cy="2287060"/>
            </p:xfrm>
            <a:graphic>
              <a:graphicData uri="http://schemas.microsoft.com/office/powerpoint/2016/slidezoom">
                <pslz:sldZm>
                  <pslz:sldZmObj sldId="259" cId="2589178699">
                    <pslz:zmPr id="{28F95447-4132-4077-BF12-D82387BD4619}"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630682" cy="2287060"/>
                        </a:xfrm>
                        <a:prstGeom prst="rect">
                          <a:avLst/>
                        </a:prstGeom>
                      </p166:spPr>
                    </pslz:zmPr>
                  </pslz:sldZmObj>
                </pslz:sldZm>
              </a:graphicData>
            </a:graphic>
          </p:graphicFrame>
        </mc:Choice>
        <mc:Fallback xmlns="">
          <p:pic>
            <p:nvPicPr>
              <p:cNvPr id="33" name="Slide Zoom 32">
                <a:hlinkClick r:id="rId9" action="ppaction://hlinksldjump"/>
                <a:extLst>
                  <a:ext uri="{FF2B5EF4-FFF2-40B4-BE49-F238E27FC236}">
                    <a16:creationId xmlns:a16="http://schemas.microsoft.com/office/drawing/2014/main" id="{DCC68530-D124-475D-946E-196A3F0B8E21}"/>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9481345" y="2440112"/>
                <a:ext cx="2630682" cy="228706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8123939E-A2DC-4918-AAA6-6D02017243BA}"/>
                  </a:ext>
                </a:extLst>
              </p:cNvPr>
              <p:cNvGraphicFramePr>
                <a:graphicFrameLocks noChangeAspect="1"/>
              </p:cNvGraphicFramePr>
              <p:nvPr>
                <p:extLst>
                  <p:ext uri="{D42A27DB-BD31-4B8C-83A1-F6EECF244321}">
                    <p14:modId xmlns:p14="http://schemas.microsoft.com/office/powerpoint/2010/main" val="3921403586"/>
                  </p:ext>
                </p:extLst>
              </p:nvPr>
            </p:nvGraphicFramePr>
            <p:xfrm>
              <a:off x="8158102" y="4501398"/>
              <a:ext cx="2300050" cy="2242135"/>
            </p:xfrm>
            <a:graphic>
              <a:graphicData uri="http://schemas.microsoft.com/office/powerpoint/2016/slidezoom">
                <pslz:sldZm>
                  <pslz:sldZmObj sldId="260" cId="4176523654">
                    <pslz:zmPr id="{F676CB4D-F46A-4ACF-A53D-720FE7DCEB4A}" imageType="cover" transitionDur="1000" showBg="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300050" cy="2242135"/>
                        </a:xfrm>
                        <a:prstGeom prst="rect">
                          <a:avLst/>
                        </a:prstGeom>
                        <a:ln w="3175">
                          <a:noFill/>
                        </a:ln>
                      </p166:spPr>
                    </pslz:zmPr>
                  </pslz:sldZmObj>
                </pslz:sldZm>
              </a:graphicData>
            </a:graphic>
          </p:graphicFrame>
        </mc:Choice>
        <mc:Fallback xmlns="">
          <p:pic>
            <p:nvPicPr>
              <p:cNvPr id="35" name="Slide Zoom 34">
                <a:hlinkClick r:id="rId12" action="ppaction://hlinksldjump"/>
                <a:extLst>
                  <a:ext uri="{FF2B5EF4-FFF2-40B4-BE49-F238E27FC236}">
                    <a16:creationId xmlns:a16="http://schemas.microsoft.com/office/drawing/2014/main" id="{8123939E-A2DC-4918-AAA6-6D02017243BA}"/>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8158102" y="4501398"/>
                <a:ext cx="2300050" cy="2242135"/>
              </a:xfrm>
              <a:prstGeom prst="rect">
                <a:avLst/>
              </a:prstGeom>
              <a:ln w="3175">
                <a:noFill/>
              </a:ln>
            </p:spPr>
          </p:pic>
        </mc:Fallback>
      </mc:AlternateContent>
    </p:spTree>
    <p:extLst>
      <p:ext uri="{BB962C8B-B14F-4D97-AF65-F5344CB8AC3E}">
        <p14:creationId xmlns:p14="http://schemas.microsoft.com/office/powerpoint/2010/main" val="1561758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C6AE192-F729-4BC6-BD4E-C29F83836D8E}"/>
              </a:ext>
            </a:extLst>
          </p:cNvPr>
          <p:cNvSpPr/>
          <p:nvPr/>
        </p:nvSpPr>
        <p:spPr>
          <a:xfrm>
            <a:off x="4738799" y="2323436"/>
            <a:ext cx="2211128" cy="2211128"/>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6F25170-6C20-481E-85DA-CE8440D2FB29}"/>
              </a:ext>
            </a:extLst>
          </p:cNvPr>
          <p:cNvSpPr txBox="1"/>
          <p:nvPr/>
        </p:nvSpPr>
        <p:spPr>
          <a:xfrm>
            <a:off x="4137215" y="2628128"/>
            <a:ext cx="3414295" cy="1015663"/>
          </a:xfrm>
          <a:prstGeom prst="rect">
            <a:avLst/>
          </a:prstGeom>
          <a:noFill/>
        </p:spPr>
        <p:txBody>
          <a:bodyPr wrap="square" rtlCol="0">
            <a:spAutoFit/>
          </a:bodyPr>
          <a:lstStyle/>
          <a:p>
            <a:pPr algn="ctr"/>
            <a:r>
              <a:rPr lang="en-US" sz="3000" spc="-150" dirty="0">
                <a:solidFill>
                  <a:schemeClr val="bg1"/>
                </a:solidFill>
                <a:latin typeface="Raleway Black" pitchFamily="2" charset="0"/>
              </a:rPr>
              <a:t>HUMAN RESOURCES</a:t>
            </a:r>
          </a:p>
        </p:txBody>
      </p:sp>
      <p:pic>
        <p:nvPicPr>
          <p:cNvPr id="4" name="Graphic 3" descr="Group with solid fill">
            <a:extLst>
              <a:ext uri="{FF2B5EF4-FFF2-40B4-BE49-F238E27FC236}">
                <a16:creationId xmlns:a16="http://schemas.microsoft.com/office/drawing/2014/main" id="{D871C6D2-E7D5-429C-84C4-BAC244B036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7163" y="3429000"/>
            <a:ext cx="914400" cy="914400"/>
          </a:xfrm>
          <a:prstGeom prst="rect">
            <a:avLst/>
          </a:prstGeom>
        </p:spPr>
      </p:pic>
      <p:cxnSp>
        <p:nvCxnSpPr>
          <p:cNvPr id="19" name="Straight Connector 18">
            <a:extLst>
              <a:ext uri="{FF2B5EF4-FFF2-40B4-BE49-F238E27FC236}">
                <a16:creationId xmlns:a16="http://schemas.microsoft.com/office/drawing/2014/main" id="{99F2E723-2A1E-49B0-8732-5F475480C68F}"/>
              </a:ext>
            </a:extLst>
          </p:cNvPr>
          <p:cNvCxnSpPr>
            <a:stCxn id="2" idx="0"/>
          </p:cNvCxnSpPr>
          <p:nvPr/>
        </p:nvCxnSpPr>
        <p:spPr>
          <a:xfrm flipH="1" flipV="1">
            <a:off x="5844362" y="2116476"/>
            <a:ext cx="1" cy="20696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FC68C6-EE40-490F-926E-88A5856ED458}"/>
              </a:ext>
            </a:extLst>
          </p:cNvPr>
          <p:cNvCxnSpPr>
            <a:cxnSpLocks/>
            <a:stCxn id="2" idx="4"/>
          </p:cNvCxnSpPr>
          <p:nvPr/>
        </p:nvCxnSpPr>
        <p:spPr>
          <a:xfrm>
            <a:off x="5844363" y="4534564"/>
            <a:ext cx="0" cy="20696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CA5BA9-17D6-49DE-89BA-72BCA92EA621}"/>
              </a:ext>
            </a:extLst>
          </p:cNvPr>
          <p:cNvCxnSpPr>
            <a:cxnSpLocks/>
          </p:cNvCxnSpPr>
          <p:nvPr/>
        </p:nvCxnSpPr>
        <p:spPr>
          <a:xfrm flipH="1">
            <a:off x="4253631" y="3439597"/>
            <a:ext cx="485167"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287B9B-3CE5-4435-B2DA-913309B5C623}"/>
              </a:ext>
            </a:extLst>
          </p:cNvPr>
          <p:cNvCxnSpPr>
            <a:cxnSpLocks/>
          </p:cNvCxnSpPr>
          <p:nvPr/>
        </p:nvCxnSpPr>
        <p:spPr>
          <a:xfrm>
            <a:off x="6811766" y="3425297"/>
            <a:ext cx="542117"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4" name="Slide Zoom 43">
                <a:extLst>
                  <a:ext uri="{FF2B5EF4-FFF2-40B4-BE49-F238E27FC236}">
                    <a16:creationId xmlns:a16="http://schemas.microsoft.com/office/drawing/2014/main" id="{1E6757BC-678F-472A-949B-81072F57F086}"/>
                  </a:ext>
                </a:extLst>
              </p:cNvPr>
              <p:cNvGraphicFramePr>
                <a:graphicFrameLocks noChangeAspect="1"/>
              </p:cNvGraphicFramePr>
              <p:nvPr>
                <p:extLst>
                  <p:ext uri="{D42A27DB-BD31-4B8C-83A1-F6EECF244321}">
                    <p14:modId xmlns:p14="http://schemas.microsoft.com/office/powerpoint/2010/main" val="2219948163"/>
                  </p:ext>
                </p:extLst>
              </p:nvPr>
            </p:nvGraphicFramePr>
            <p:xfrm>
              <a:off x="4194442" y="70034"/>
              <a:ext cx="3299840" cy="1882944"/>
            </p:xfrm>
            <a:graphic>
              <a:graphicData uri="http://schemas.microsoft.com/office/powerpoint/2016/slidezoom">
                <pslz:sldZm>
                  <pslz:sldZmObj sldId="265" cId="4011240432">
                    <pslz:zmPr id="{97815D9E-9C53-400E-A9FC-F6687D8A23BA}"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3299840" cy="1882944"/>
                        </a:xfrm>
                        <a:prstGeom prst="rect">
                          <a:avLst/>
                        </a:prstGeom>
                      </p166:spPr>
                    </pslz:zmPr>
                  </pslz:sldZmObj>
                </pslz:sldZm>
              </a:graphicData>
            </a:graphic>
          </p:graphicFrame>
        </mc:Choice>
        <mc:Fallback xmlns="">
          <p:pic>
            <p:nvPicPr>
              <p:cNvPr id="44" name="Slide Zoom 43">
                <a:hlinkClick r:id="rId5" action="ppaction://hlinksldjump"/>
                <a:extLst>
                  <a:ext uri="{FF2B5EF4-FFF2-40B4-BE49-F238E27FC236}">
                    <a16:creationId xmlns:a16="http://schemas.microsoft.com/office/drawing/2014/main" id="{1E6757BC-678F-472A-949B-81072F57F086}"/>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194442" y="70034"/>
                <a:ext cx="3299840" cy="188294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7" name="Slide Zoom 46">
                <a:extLst>
                  <a:ext uri="{FF2B5EF4-FFF2-40B4-BE49-F238E27FC236}">
                    <a16:creationId xmlns:a16="http://schemas.microsoft.com/office/drawing/2014/main" id="{37DE469A-816E-482B-9BA4-E13F77DB61DD}"/>
                  </a:ext>
                </a:extLst>
              </p:cNvPr>
              <p:cNvGraphicFramePr>
                <a:graphicFrameLocks noChangeAspect="1"/>
              </p:cNvGraphicFramePr>
              <p:nvPr>
                <p:extLst>
                  <p:ext uri="{D42A27DB-BD31-4B8C-83A1-F6EECF244321}">
                    <p14:modId xmlns:p14="http://schemas.microsoft.com/office/powerpoint/2010/main" val="625697761"/>
                  </p:ext>
                </p:extLst>
              </p:nvPr>
            </p:nvGraphicFramePr>
            <p:xfrm>
              <a:off x="6949927" y="2408951"/>
              <a:ext cx="3310400" cy="2047504"/>
            </p:xfrm>
            <a:graphic>
              <a:graphicData uri="http://schemas.microsoft.com/office/powerpoint/2016/slidezoom">
                <pslz:sldZm>
                  <pslz:sldZmObj sldId="266" cId="3407283536">
                    <pslz:zmPr id="{3432B95A-5A7E-4AA7-B5A4-199EF63C6C55}"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3310400" cy="2047504"/>
                        </a:xfrm>
                        <a:prstGeom prst="rect">
                          <a:avLst/>
                        </a:prstGeom>
                      </p166:spPr>
                    </pslz:zmPr>
                  </pslz:sldZmObj>
                </pslz:sldZm>
              </a:graphicData>
            </a:graphic>
          </p:graphicFrame>
        </mc:Choice>
        <mc:Fallback xmlns="">
          <p:pic>
            <p:nvPicPr>
              <p:cNvPr id="47" name="Slide Zoom 46">
                <a:hlinkClick r:id="rId8" action="ppaction://hlinksldjump"/>
                <a:extLst>
                  <a:ext uri="{FF2B5EF4-FFF2-40B4-BE49-F238E27FC236}">
                    <a16:creationId xmlns:a16="http://schemas.microsoft.com/office/drawing/2014/main" id="{37DE469A-816E-482B-9BA4-E13F77DB61DD}"/>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6949927" y="2408951"/>
                <a:ext cx="3310400" cy="204750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9" name="Slide Zoom 48">
                <a:extLst>
                  <a:ext uri="{FF2B5EF4-FFF2-40B4-BE49-F238E27FC236}">
                    <a16:creationId xmlns:a16="http://schemas.microsoft.com/office/drawing/2014/main" id="{3242715D-BCC9-4ADB-BA08-922E7417D931}"/>
                  </a:ext>
                </a:extLst>
              </p:cNvPr>
              <p:cNvGraphicFramePr>
                <a:graphicFrameLocks noChangeAspect="1"/>
              </p:cNvGraphicFramePr>
              <p:nvPr>
                <p:extLst>
                  <p:ext uri="{D42A27DB-BD31-4B8C-83A1-F6EECF244321}">
                    <p14:modId xmlns:p14="http://schemas.microsoft.com/office/powerpoint/2010/main" val="1831505295"/>
                  </p:ext>
                </p:extLst>
              </p:nvPr>
            </p:nvGraphicFramePr>
            <p:xfrm>
              <a:off x="4186177" y="4888889"/>
              <a:ext cx="3316370" cy="1892376"/>
            </p:xfrm>
            <a:graphic>
              <a:graphicData uri="http://schemas.microsoft.com/office/powerpoint/2016/slidezoom">
                <pslz:sldZm>
                  <pslz:sldZmObj sldId="267" cId="2132310533">
                    <pslz:zmPr id="{B7153F42-6C5F-4259-BB06-E563F449CC84}"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3316370" cy="1892376"/>
                        </a:xfrm>
                        <a:prstGeom prst="rect">
                          <a:avLst/>
                        </a:prstGeom>
                      </p166:spPr>
                    </pslz:zmPr>
                  </pslz:sldZmObj>
                </pslz:sldZm>
              </a:graphicData>
            </a:graphic>
          </p:graphicFrame>
        </mc:Choice>
        <mc:Fallback xmlns="">
          <p:pic>
            <p:nvPicPr>
              <p:cNvPr id="49" name="Slide Zoom 48">
                <a:hlinkClick r:id="rId11" action="ppaction://hlinksldjump"/>
                <a:extLst>
                  <a:ext uri="{FF2B5EF4-FFF2-40B4-BE49-F238E27FC236}">
                    <a16:creationId xmlns:a16="http://schemas.microsoft.com/office/drawing/2014/main" id="{3242715D-BCC9-4ADB-BA08-922E7417D931}"/>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4186177" y="4888889"/>
                <a:ext cx="3316370" cy="189237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3" name="Slide Zoom 52">
                <a:extLst>
                  <a:ext uri="{FF2B5EF4-FFF2-40B4-BE49-F238E27FC236}">
                    <a16:creationId xmlns:a16="http://schemas.microsoft.com/office/drawing/2014/main" id="{634CDC38-4B3F-4BF1-879E-4762ECC14D87}"/>
                  </a:ext>
                </a:extLst>
              </p:cNvPr>
              <p:cNvGraphicFramePr>
                <a:graphicFrameLocks noChangeAspect="1"/>
              </p:cNvGraphicFramePr>
              <p:nvPr>
                <p:extLst>
                  <p:ext uri="{D42A27DB-BD31-4B8C-83A1-F6EECF244321}">
                    <p14:modId xmlns:p14="http://schemas.microsoft.com/office/powerpoint/2010/main" val="767545362"/>
                  </p:ext>
                </p:extLst>
              </p:nvPr>
            </p:nvGraphicFramePr>
            <p:xfrm>
              <a:off x="1220270" y="2307303"/>
              <a:ext cx="3536036" cy="2189930"/>
            </p:xfrm>
            <a:graphic>
              <a:graphicData uri="http://schemas.microsoft.com/office/powerpoint/2016/slidezoom">
                <pslz:sldZm>
                  <pslz:sldZmObj sldId="268" cId="2426964129">
                    <pslz:zmPr id="{49E7D754-5795-43C5-8A1E-714B425AD5AB}"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3536036" cy="2189930"/>
                        </a:xfrm>
                        <a:prstGeom prst="rect">
                          <a:avLst/>
                        </a:prstGeom>
                        <a:ln>
                          <a:noFill/>
                        </a:ln>
                      </p166:spPr>
                    </pslz:zmPr>
                  </pslz:sldZmObj>
                </pslz:sldZm>
              </a:graphicData>
            </a:graphic>
          </p:graphicFrame>
        </mc:Choice>
        <mc:Fallback xmlns="">
          <p:pic>
            <p:nvPicPr>
              <p:cNvPr id="53" name="Slide Zoom 52">
                <a:hlinkClick r:id="rId14" action="ppaction://hlinksldjump"/>
                <a:extLst>
                  <a:ext uri="{FF2B5EF4-FFF2-40B4-BE49-F238E27FC236}">
                    <a16:creationId xmlns:a16="http://schemas.microsoft.com/office/drawing/2014/main" id="{634CDC38-4B3F-4BF1-879E-4762ECC14D87}"/>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1220270" y="2307303"/>
                <a:ext cx="3536036" cy="2189930"/>
              </a:xfrm>
              <a:prstGeom prst="rect">
                <a:avLst/>
              </a:prstGeom>
              <a:ln>
                <a:noFill/>
              </a:ln>
            </p:spPr>
          </p:pic>
        </mc:Fallback>
      </mc:AlternateContent>
    </p:spTree>
    <p:extLst>
      <p:ext uri="{BB962C8B-B14F-4D97-AF65-F5344CB8AC3E}">
        <p14:creationId xmlns:p14="http://schemas.microsoft.com/office/powerpoint/2010/main" val="489121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5C40FC8-B9DD-4F8D-8C4C-1B437B834623}"/>
              </a:ext>
            </a:extLst>
          </p:cNvPr>
          <p:cNvSpPr/>
          <p:nvPr/>
        </p:nvSpPr>
        <p:spPr>
          <a:xfrm>
            <a:off x="294683" y="488957"/>
            <a:ext cx="5880086" cy="5880086"/>
          </a:xfrm>
          <a:prstGeom prst="ellipse">
            <a:avLst/>
          </a:prstGeom>
          <a:solidFill>
            <a:schemeClr val="accent2">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2B2011C-1EA2-4490-8CC2-98A640B704FC}"/>
              </a:ext>
            </a:extLst>
          </p:cNvPr>
          <p:cNvSpPr txBox="1"/>
          <p:nvPr/>
        </p:nvSpPr>
        <p:spPr>
          <a:xfrm>
            <a:off x="-2133506" y="2644170"/>
            <a:ext cx="10736464" cy="1569660"/>
          </a:xfrm>
          <a:prstGeom prst="rect">
            <a:avLst/>
          </a:prstGeom>
          <a:noFill/>
        </p:spPr>
        <p:txBody>
          <a:bodyPr wrap="square" rtlCol="0">
            <a:spAutoFit/>
          </a:bodyPr>
          <a:lstStyle/>
          <a:p>
            <a:pPr algn="ctr"/>
            <a:r>
              <a:rPr lang="en-US" sz="9600" spc="-150" dirty="0">
                <a:solidFill>
                  <a:schemeClr val="bg1"/>
                </a:solidFill>
                <a:latin typeface="Raleway Black" pitchFamily="2" charset="0"/>
              </a:rPr>
              <a:t>BME</a:t>
            </a:r>
            <a:endParaRPr lang="en-US" sz="3000" spc="-150" dirty="0">
              <a:solidFill>
                <a:schemeClr val="bg1"/>
              </a:solidFill>
              <a:latin typeface="Raleway Black" pitchFamily="2" charset="0"/>
            </a:endParaRPr>
          </a:p>
        </p:txBody>
      </p:sp>
      <p:sp>
        <p:nvSpPr>
          <p:cNvPr id="8" name="TextBox 7">
            <a:extLst>
              <a:ext uri="{FF2B5EF4-FFF2-40B4-BE49-F238E27FC236}">
                <a16:creationId xmlns:a16="http://schemas.microsoft.com/office/drawing/2014/main" id="{6AE00150-B302-476C-B3D6-5AF861CB3FA6}"/>
              </a:ext>
            </a:extLst>
          </p:cNvPr>
          <p:cNvSpPr txBox="1"/>
          <p:nvPr/>
        </p:nvSpPr>
        <p:spPr>
          <a:xfrm>
            <a:off x="6995003" y="211881"/>
            <a:ext cx="5046245" cy="1292662"/>
          </a:xfrm>
          <a:prstGeom prst="rect">
            <a:avLst/>
          </a:prstGeom>
          <a:noFill/>
          <a:ln w="76200">
            <a:solidFill>
              <a:schemeClr val="bg1"/>
            </a:solidFill>
          </a:ln>
        </p:spPr>
        <p:txBody>
          <a:bodyPr wrap="square" rtlCol="0">
            <a:spAutoFit/>
          </a:bodyPr>
          <a:lstStyle/>
          <a:p>
            <a:pPr marL="457200" indent="-457200">
              <a:buFont typeface="Arial" panose="020B0604020202020204" pitchFamily="34" charset="0"/>
              <a:buChar char="•"/>
            </a:pPr>
            <a:r>
              <a:rPr lang="en-US" sz="3000" u="sng" dirty="0">
                <a:solidFill>
                  <a:schemeClr val="bg1"/>
                </a:solidFill>
                <a:latin typeface="Raleway Black" pitchFamily="2" charset="0"/>
              </a:rPr>
              <a:t>Syed Sheahan Ahmed</a:t>
            </a:r>
            <a:r>
              <a:rPr lang="en-US" sz="3000" u="sng" baseline="30000" dirty="0">
                <a:solidFill>
                  <a:schemeClr val="bg1"/>
                </a:solidFill>
              </a:rPr>
              <a:t>[5]</a:t>
            </a:r>
            <a:endParaRPr lang="en-US" sz="3000" u="sng" dirty="0">
              <a:solidFill>
                <a:schemeClr val="bg1"/>
              </a:solidFill>
            </a:endParaRPr>
          </a:p>
          <a:p>
            <a:pPr marL="914400" lvl="1" indent="-457200">
              <a:buFont typeface="Arial" panose="020B0604020202020204" pitchFamily="34" charset="0"/>
              <a:buChar char="•"/>
            </a:pPr>
            <a:r>
              <a:rPr lang="en-US" sz="2400" dirty="0">
                <a:solidFill>
                  <a:schemeClr val="bg1"/>
                </a:solidFill>
                <a:latin typeface="Raleway Black" pitchFamily="2" charset="0"/>
              </a:rPr>
              <a:t>Research Intern</a:t>
            </a:r>
          </a:p>
          <a:p>
            <a:pPr marL="914400" lvl="1" indent="-457200">
              <a:buFont typeface="Arial" panose="020B0604020202020204" pitchFamily="34" charset="0"/>
              <a:buChar char="•"/>
            </a:pPr>
            <a:r>
              <a:rPr lang="en-US" sz="2400" dirty="0">
                <a:solidFill>
                  <a:schemeClr val="bg1"/>
                </a:solidFill>
                <a:latin typeface="Raleway Black" pitchFamily="2" charset="0"/>
              </a:rPr>
              <a:t>Production Associate </a:t>
            </a:r>
          </a:p>
        </p:txBody>
      </p:sp>
      <p:sp>
        <p:nvSpPr>
          <p:cNvPr id="10" name="TextBox 9">
            <a:extLst>
              <a:ext uri="{FF2B5EF4-FFF2-40B4-BE49-F238E27FC236}">
                <a16:creationId xmlns:a16="http://schemas.microsoft.com/office/drawing/2014/main" id="{CA3D46EF-3E10-4092-A343-793D3D4CE31A}"/>
              </a:ext>
            </a:extLst>
          </p:cNvPr>
          <p:cNvSpPr txBox="1"/>
          <p:nvPr/>
        </p:nvSpPr>
        <p:spPr>
          <a:xfrm>
            <a:off x="6995003" y="4772749"/>
            <a:ext cx="4784951" cy="553998"/>
          </a:xfrm>
          <a:prstGeom prst="rect">
            <a:avLst/>
          </a:prstGeom>
          <a:noFill/>
          <a:ln w="76200">
            <a:solidFill>
              <a:schemeClr val="bg1"/>
            </a:solidFill>
          </a:ln>
        </p:spPr>
        <p:txBody>
          <a:bodyPr wrap="square" rtlCol="0">
            <a:spAutoFit/>
          </a:bodyPr>
          <a:lstStyle/>
          <a:p>
            <a:pPr marL="457200" indent="-457200">
              <a:buFont typeface="Arial" panose="020B0604020202020204" pitchFamily="34" charset="0"/>
              <a:buChar char="•"/>
            </a:pPr>
            <a:r>
              <a:rPr lang="en-US" sz="3000" u="sng" dirty="0">
                <a:solidFill>
                  <a:schemeClr val="bg1"/>
                </a:solidFill>
                <a:latin typeface="Raleway Black" pitchFamily="2" charset="0"/>
              </a:rPr>
              <a:t>Andres Hugo Bryan</a:t>
            </a:r>
            <a:r>
              <a:rPr lang="en-US" sz="3000" u="sng" baseline="30000" dirty="0">
                <a:solidFill>
                  <a:schemeClr val="bg1"/>
                </a:solidFill>
              </a:rPr>
              <a:t>[7]</a:t>
            </a:r>
            <a:endParaRPr lang="en-US" sz="3000" u="sng" dirty="0">
              <a:solidFill>
                <a:schemeClr val="bg1"/>
              </a:solidFill>
              <a:latin typeface="Raleway Black" pitchFamily="2" charset="0"/>
            </a:endParaRPr>
          </a:p>
        </p:txBody>
      </p:sp>
      <p:sp>
        <p:nvSpPr>
          <p:cNvPr id="11" name="TextBox 10">
            <a:extLst>
              <a:ext uri="{FF2B5EF4-FFF2-40B4-BE49-F238E27FC236}">
                <a16:creationId xmlns:a16="http://schemas.microsoft.com/office/drawing/2014/main" id="{3B9EE52D-AB46-4ADD-A309-66606549A4D7}"/>
              </a:ext>
            </a:extLst>
          </p:cNvPr>
          <p:cNvSpPr txBox="1"/>
          <p:nvPr/>
        </p:nvSpPr>
        <p:spPr>
          <a:xfrm>
            <a:off x="6995003" y="1773997"/>
            <a:ext cx="5046245" cy="2769989"/>
          </a:xfrm>
          <a:prstGeom prst="rect">
            <a:avLst/>
          </a:prstGeom>
          <a:noFill/>
          <a:ln w="76200">
            <a:solidFill>
              <a:schemeClr val="bg1"/>
            </a:solidFill>
          </a:ln>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000" b="0" i="0" u="sng" strike="noStrike" kern="1200" cap="none" normalizeH="0" baseline="0" noProof="0" dirty="0">
                <a:ln>
                  <a:noFill/>
                </a:ln>
                <a:solidFill>
                  <a:prstClr val="white"/>
                </a:solidFill>
                <a:effectLst/>
                <a:uLnTx/>
                <a:uFillTx/>
                <a:latin typeface="Raleway Black" pitchFamily="2" charset="0"/>
                <a:ea typeface="+mn-ea"/>
                <a:cs typeface="+mn-cs"/>
              </a:rPr>
              <a:t>Tsunami Pinkney</a:t>
            </a:r>
            <a:r>
              <a:rPr kumimoji="0" lang="en-US" sz="3000" b="0" i="0" u="sng" strike="noStrike" kern="1200" cap="none" normalizeH="0" baseline="30000" noProof="0" dirty="0">
                <a:ln>
                  <a:noFill/>
                </a:ln>
                <a:solidFill>
                  <a:prstClr val="white"/>
                </a:solidFill>
                <a:effectLst/>
                <a:uLnTx/>
                <a:uFillTx/>
                <a:latin typeface="+mj-lt"/>
                <a:ea typeface="+mn-ea"/>
                <a:cs typeface="+mn-cs"/>
              </a:rPr>
              <a:t>[6]</a:t>
            </a:r>
            <a:endParaRPr kumimoji="0" lang="en-US" sz="3000" b="0" i="0" u="sng" strike="noStrike" kern="1200" cap="none" normalizeH="0" baseline="0" noProof="0" dirty="0">
              <a:ln>
                <a:noFill/>
              </a:ln>
              <a:solidFill>
                <a:prstClr val="white"/>
              </a:solidFill>
              <a:effectLst/>
              <a:uLnTx/>
              <a:uFillTx/>
              <a:latin typeface="+mj-lt"/>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B.S. Biology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Chemistry Minor</a:t>
            </a:r>
            <a:endParaRPr kumimoji="0" lang="en-US" sz="3000" b="0" i="0" u="none" strike="noStrike" kern="1200" cap="none" normalizeH="0" baseline="0" noProof="0" dirty="0">
              <a:ln>
                <a:noFill/>
              </a:ln>
              <a:solidFill>
                <a:prstClr val="white"/>
              </a:solidFill>
              <a:effectLst/>
              <a:uLnTx/>
              <a:uFillTx/>
              <a:latin typeface="Raleway Black" pitchFamily="2"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Bioinformatics and Genomics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Highly Experienced in Biomedical Microdevices</a:t>
            </a:r>
          </a:p>
        </p:txBody>
      </p:sp>
      <p:cxnSp>
        <p:nvCxnSpPr>
          <p:cNvPr id="13" name="Straight Connector 12">
            <a:extLst>
              <a:ext uri="{FF2B5EF4-FFF2-40B4-BE49-F238E27FC236}">
                <a16:creationId xmlns:a16="http://schemas.microsoft.com/office/drawing/2014/main" id="{9AD32E0F-5974-4615-9AEF-06DFC53061DF}"/>
              </a:ext>
            </a:extLst>
          </p:cNvPr>
          <p:cNvCxnSpPr/>
          <p:nvPr/>
        </p:nvCxnSpPr>
        <p:spPr>
          <a:xfrm flipV="1">
            <a:off x="5702157" y="1181528"/>
            <a:ext cx="1058239" cy="626724"/>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8B45D1-2522-431D-8A13-E0BDBEB34218}"/>
              </a:ext>
            </a:extLst>
          </p:cNvPr>
          <p:cNvCxnSpPr>
            <a:cxnSpLocks/>
          </p:cNvCxnSpPr>
          <p:nvPr/>
        </p:nvCxnSpPr>
        <p:spPr>
          <a:xfrm>
            <a:off x="6174769" y="3505649"/>
            <a:ext cx="585627"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E9D1B0B-878F-4641-91DC-778A1E946C38}"/>
              </a:ext>
            </a:extLst>
          </p:cNvPr>
          <p:cNvCxnSpPr>
            <a:cxnSpLocks/>
          </p:cNvCxnSpPr>
          <p:nvPr/>
        </p:nvCxnSpPr>
        <p:spPr>
          <a:xfrm>
            <a:off x="5899868" y="4732584"/>
            <a:ext cx="860528" cy="340049"/>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AC4AB53-6421-49AC-A280-6940653AA485}"/>
              </a:ext>
            </a:extLst>
          </p:cNvPr>
          <p:cNvSpPr txBox="1"/>
          <p:nvPr/>
        </p:nvSpPr>
        <p:spPr>
          <a:xfrm>
            <a:off x="6995003" y="5683536"/>
            <a:ext cx="4902314" cy="923330"/>
          </a:xfrm>
          <a:prstGeom prst="rect">
            <a:avLst/>
          </a:prstGeom>
          <a:noFill/>
          <a:ln w="76200">
            <a:solidFill>
              <a:schemeClr val="bg1"/>
            </a:solidFill>
          </a:ln>
        </p:spPr>
        <p:txBody>
          <a:bodyPr wrap="square" rtlCol="0">
            <a:spAutoFit/>
          </a:bodyPr>
          <a:lstStyle/>
          <a:p>
            <a:pPr marL="457200" indent="-457200">
              <a:buFont typeface="Arial" panose="020B0604020202020204" pitchFamily="34" charset="0"/>
              <a:buChar char="•"/>
            </a:pPr>
            <a:r>
              <a:rPr lang="en-US" sz="3000" u="sng" dirty="0">
                <a:solidFill>
                  <a:schemeClr val="bg1"/>
                </a:solidFill>
                <a:latin typeface="Raleway Black" pitchFamily="2" charset="0"/>
              </a:rPr>
              <a:t>Crystal Yarbrough</a:t>
            </a:r>
            <a:r>
              <a:rPr lang="en-US" sz="3000" u="sng" baseline="30000" dirty="0">
                <a:solidFill>
                  <a:schemeClr val="bg1"/>
                </a:solidFill>
              </a:rPr>
              <a:t>[8]</a:t>
            </a:r>
            <a:endParaRPr lang="en-US" sz="3000" u="sng" dirty="0">
              <a:solidFill>
                <a:schemeClr val="bg1"/>
              </a:solidFill>
              <a:latin typeface="Raleway Black" pitchFamily="2" charset="0"/>
            </a:endParaRPr>
          </a:p>
          <a:p>
            <a:pPr marL="914400" lvl="1" indent="-457200">
              <a:buFont typeface="Arial" panose="020B0604020202020204" pitchFamily="34" charset="0"/>
              <a:buChar char="•"/>
            </a:pPr>
            <a:r>
              <a:rPr lang="en-US" sz="2400" dirty="0">
                <a:solidFill>
                  <a:schemeClr val="bg1"/>
                </a:solidFill>
                <a:latin typeface="Raleway Black" pitchFamily="2" charset="0"/>
              </a:rPr>
              <a:t>Knows soft robotics</a:t>
            </a:r>
          </a:p>
        </p:txBody>
      </p:sp>
      <p:cxnSp>
        <p:nvCxnSpPr>
          <p:cNvPr id="24" name="Straight Connector 23">
            <a:extLst>
              <a:ext uri="{FF2B5EF4-FFF2-40B4-BE49-F238E27FC236}">
                <a16:creationId xmlns:a16="http://schemas.microsoft.com/office/drawing/2014/main" id="{30D444B2-D518-4AB6-887E-F1A0B00C10FA}"/>
              </a:ext>
            </a:extLst>
          </p:cNvPr>
          <p:cNvCxnSpPr>
            <a:cxnSpLocks/>
          </p:cNvCxnSpPr>
          <p:nvPr/>
        </p:nvCxnSpPr>
        <p:spPr>
          <a:xfrm>
            <a:off x="5515525" y="5339770"/>
            <a:ext cx="1244871" cy="854612"/>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240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4DE241-D276-436E-86F2-197271C6A1E9}"/>
              </a:ext>
            </a:extLst>
          </p:cNvPr>
          <p:cNvGrpSpPr/>
          <p:nvPr/>
        </p:nvGrpSpPr>
        <p:grpSpPr>
          <a:xfrm>
            <a:off x="-1383103" y="927636"/>
            <a:ext cx="8390078" cy="5002728"/>
            <a:chOff x="6899413" y="2498732"/>
            <a:chExt cx="3414295" cy="2035832"/>
          </a:xfrm>
        </p:grpSpPr>
        <p:sp>
          <p:nvSpPr>
            <p:cNvPr id="3" name="Oval 2">
              <a:extLst>
                <a:ext uri="{FF2B5EF4-FFF2-40B4-BE49-F238E27FC236}">
                  <a16:creationId xmlns:a16="http://schemas.microsoft.com/office/drawing/2014/main" id="{635954A6-D212-454C-B4A2-F7EE1FAEBE42}"/>
                </a:ext>
              </a:extLst>
            </p:cNvPr>
            <p:cNvSpPr/>
            <p:nvPr/>
          </p:nvSpPr>
          <p:spPr>
            <a:xfrm>
              <a:off x="7588645" y="2498732"/>
              <a:ext cx="2035832" cy="2035832"/>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410DC51-970C-4BA0-8182-F034AD560AC0}"/>
                </a:ext>
              </a:extLst>
            </p:cNvPr>
            <p:cNvSpPr txBox="1"/>
            <p:nvPr/>
          </p:nvSpPr>
          <p:spPr>
            <a:xfrm>
              <a:off x="6899413" y="3239649"/>
              <a:ext cx="3414295" cy="493306"/>
            </a:xfrm>
            <a:prstGeom prst="rect">
              <a:avLst/>
            </a:prstGeom>
            <a:noFill/>
          </p:spPr>
          <p:txBody>
            <a:bodyPr wrap="square" rtlCol="0">
              <a:spAutoFit/>
            </a:bodyPr>
            <a:lstStyle/>
            <a:p>
              <a:pPr algn="ctr"/>
              <a:r>
                <a:rPr lang="en-US" sz="9600" spc="-150" dirty="0">
                  <a:solidFill>
                    <a:schemeClr val="bg1"/>
                  </a:solidFill>
                  <a:latin typeface="Raleway Black" pitchFamily="2" charset="0"/>
                </a:rPr>
                <a:t>ECE</a:t>
              </a:r>
            </a:p>
          </p:txBody>
        </p:sp>
      </p:grpSp>
      <p:sp>
        <p:nvSpPr>
          <p:cNvPr id="5" name="TextBox 4">
            <a:extLst>
              <a:ext uri="{FF2B5EF4-FFF2-40B4-BE49-F238E27FC236}">
                <a16:creationId xmlns:a16="http://schemas.microsoft.com/office/drawing/2014/main" id="{58321717-BD1E-4BF2-B921-20A625F05135}"/>
              </a:ext>
            </a:extLst>
          </p:cNvPr>
          <p:cNvSpPr txBox="1"/>
          <p:nvPr/>
        </p:nvSpPr>
        <p:spPr>
          <a:xfrm>
            <a:off x="5652348" y="545316"/>
            <a:ext cx="6229079" cy="1292662"/>
          </a:xfrm>
          <a:prstGeom prst="rect">
            <a:avLst/>
          </a:prstGeom>
          <a:noFill/>
          <a:ln w="76200">
            <a:solidFill>
              <a:schemeClr val="bg1"/>
            </a:solidFill>
          </a:ln>
        </p:spPr>
        <p:txBody>
          <a:bodyPr wrap="square" rtlCol="0">
            <a:spAutoFit/>
          </a:bodyPr>
          <a:lstStyle/>
          <a:p>
            <a:pPr marL="457200" indent="-457200">
              <a:buFont typeface="Arial" panose="020B0604020202020204" pitchFamily="34" charset="0"/>
              <a:buChar char="•"/>
            </a:pPr>
            <a:r>
              <a:rPr lang="en-US" sz="3000" u="sng" dirty="0">
                <a:solidFill>
                  <a:schemeClr val="bg1"/>
                </a:solidFill>
                <a:latin typeface="Raleway Black" pitchFamily="2" charset="0"/>
              </a:rPr>
              <a:t>Isaiah </a:t>
            </a:r>
            <a:r>
              <a:rPr lang="en-US" sz="3000" u="sng" dirty="0" err="1">
                <a:solidFill>
                  <a:schemeClr val="bg1"/>
                </a:solidFill>
                <a:latin typeface="Raleway Black" pitchFamily="2" charset="0"/>
              </a:rPr>
              <a:t>Farayola</a:t>
            </a:r>
            <a:r>
              <a:rPr lang="en-US" sz="3000" u="sng" baseline="30000" dirty="0">
                <a:solidFill>
                  <a:schemeClr val="bg1"/>
                </a:solidFill>
              </a:rPr>
              <a:t>[9]</a:t>
            </a:r>
            <a:endParaRPr lang="en-US" sz="3000" u="sng" dirty="0">
              <a:solidFill>
                <a:schemeClr val="bg1"/>
              </a:solidFill>
            </a:endParaRPr>
          </a:p>
          <a:p>
            <a:pPr marL="914400" lvl="1" indent="-457200">
              <a:buFont typeface="Arial" panose="020B0604020202020204" pitchFamily="34" charset="0"/>
              <a:buChar char="•"/>
            </a:pPr>
            <a:r>
              <a:rPr lang="en-US" sz="2400" dirty="0">
                <a:solidFill>
                  <a:schemeClr val="bg1"/>
                </a:solidFill>
                <a:latin typeface="Raleway Black" pitchFamily="2" charset="0"/>
              </a:rPr>
              <a:t>Electromechanical Engineer </a:t>
            </a:r>
          </a:p>
          <a:p>
            <a:pPr marL="914400" lvl="1" indent="-457200">
              <a:buFont typeface="Arial" panose="020B0604020202020204" pitchFamily="34" charset="0"/>
              <a:buChar char="•"/>
            </a:pPr>
            <a:r>
              <a:rPr lang="en-US" sz="2400" dirty="0">
                <a:solidFill>
                  <a:schemeClr val="bg1"/>
                </a:solidFill>
                <a:latin typeface="Raleway Black" pitchFamily="2" charset="0"/>
              </a:rPr>
              <a:t>Telecommunication Engineering</a:t>
            </a:r>
          </a:p>
        </p:txBody>
      </p:sp>
      <p:sp>
        <p:nvSpPr>
          <p:cNvPr id="6" name="TextBox 5">
            <a:extLst>
              <a:ext uri="{FF2B5EF4-FFF2-40B4-BE49-F238E27FC236}">
                <a16:creationId xmlns:a16="http://schemas.microsoft.com/office/drawing/2014/main" id="{4A366CE1-7F39-4FC1-81CB-8166A51D3E8A}"/>
              </a:ext>
            </a:extLst>
          </p:cNvPr>
          <p:cNvSpPr txBox="1"/>
          <p:nvPr/>
        </p:nvSpPr>
        <p:spPr>
          <a:xfrm>
            <a:off x="6878701" y="2390879"/>
            <a:ext cx="4111032" cy="553998"/>
          </a:xfrm>
          <a:prstGeom prst="rect">
            <a:avLst/>
          </a:prstGeom>
          <a:noFill/>
          <a:ln w="76200">
            <a:solidFill>
              <a:schemeClr val="bg1"/>
            </a:solidFill>
          </a:ln>
        </p:spPr>
        <p:txBody>
          <a:bodyPr wrap="square" rtlCol="0">
            <a:spAutoFit/>
          </a:bodyPr>
          <a:lstStyle/>
          <a:p>
            <a:pPr marL="457200" indent="-457200">
              <a:buFont typeface="Arial" panose="020B0604020202020204" pitchFamily="34" charset="0"/>
              <a:buChar char="•"/>
            </a:pPr>
            <a:r>
              <a:rPr lang="en-US" sz="3000" u="sng" dirty="0" err="1">
                <a:solidFill>
                  <a:schemeClr val="bg1"/>
                </a:solidFill>
                <a:latin typeface="Raleway Black" pitchFamily="2" charset="0"/>
              </a:rPr>
              <a:t>Guangxia</a:t>
            </a:r>
            <a:r>
              <a:rPr lang="en-US" sz="3000" u="sng" dirty="0">
                <a:solidFill>
                  <a:schemeClr val="bg1"/>
                </a:solidFill>
                <a:latin typeface="Raleway Black" pitchFamily="2" charset="0"/>
              </a:rPr>
              <a:t> Feng</a:t>
            </a:r>
            <a:r>
              <a:rPr lang="en-US" sz="3000" u="sng" baseline="30000" dirty="0">
                <a:solidFill>
                  <a:schemeClr val="bg1"/>
                </a:solidFill>
              </a:rPr>
              <a:t>[10]</a:t>
            </a:r>
            <a:endParaRPr lang="en-US" sz="2400" dirty="0">
              <a:solidFill>
                <a:schemeClr val="bg1"/>
              </a:solidFill>
              <a:latin typeface="Raleway Black" pitchFamily="2" charset="0"/>
            </a:endParaRPr>
          </a:p>
        </p:txBody>
      </p:sp>
      <p:sp>
        <p:nvSpPr>
          <p:cNvPr id="7" name="TextBox 6">
            <a:extLst>
              <a:ext uri="{FF2B5EF4-FFF2-40B4-BE49-F238E27FC236}">
                <a16:creationId xmlns:a16="http://schemas.microsoft.com/office/drawing/2014/main" id="{9B397474-A70B-4BE6-A82E-4B9CE7D78A08}"/>
              </a:ext>
            </a:extLst>
          </p:cNvPr>
          <p:cNvSpPr txBox="1"/>
          <p:nvPr/>
        </p:nvSpPr>
        <p:spPr>
          <a:xfrm>
            <a:off x="6878701" y="3652790"/>
            <a:ext cx="3635338" cy="1754326"/>
          </a:xfrm>
          <a:prstGeom prst="rect">
            <a:avLst/>
          </a:prstGeom>
          <a:noFill/>
          <a:ln w="76200">
            <a:solidFill>
              <a:schemeClr val="bg1"/>
            </a:solidFill>
          </a:ln>
        </p:spPr>
        <p:txBody>
          <a:bodyPr wrap="square" rtlCol="0">
            <a:spAutoFit/>
          </a:bodyPr>
          <a:lstStyle/>
          <a:p>
            <a:pPr marL="457200" indent="-457200">
              <a:buFont typeface="Arial" panose="020B0604020202020204" pitchFamily="34" charset="0"/>
              <a:buChar char="•"/>
            </a:pPr>
            <a:r>
              <a:rPr lang="en-US" sz="3000" u="sng" dirty="0">
                <a:solidFill>
                  <a:schemeClr val="bg1"/>
                </a:solidFill>
                <a:latin typeface="Raleway Black" pitchFamily="2" charset="0"/>
              </a:rPr>
              <a:t>Erich McMillan</a:t>
            </a:r>
            <a:r>
              <a:rPr lang="en-US" sz="3000" u="sng" baseline="30000" dirty="0">
                <a:solidFill>
                  <a:schemeClr val="bg1"/>
                </a:solidFill>
              </a:rPr>
              <a:t>[11]</a:t>
            </a:r>
            <a:endParaRPr lang="en-US" sz="3000" u="sng" dirty="0">
              <a:solidFill>
                <a:schemeClr val="bg1"/>
              </a:solidFill>
            </a:endParaRPr>
          </a:p>
          <a:p>
            <a:pPr marL="914400" lvl="1" indent="-457200">
              <a:buFont typeface="Arial" panose="020B0604020202020204" pitchFamily="34" charset="0"/>
              <a:buChar char="•"/>
            </a:pPr>
            <a:r>
              <a:rPr lang="en-US" sz="2400" dirty="0">
                <a:solidFill>
                  <a:schemeClr val="bg1"/>
                </a:solidFill>
                <a:latin typeface="Raleway Black" pitchFamily="2" charset="0"/>
              </a:rPr>
              <a:t>Honors College </a:t>
            </a:r>
          </a:p>
          <a:p>
            <a:pPr marL="914400" lvl="1" indent="-457200">
              <a:buFont typeface="Arial" panose="020B0604020202020204" pitchFamily="34" charset="0"/>
              <a:buChar char="•"/>
            </a:pPr>
            <a:r>
              <a:rPr lang="en-US" sz="2400" dirty="0">
                <a:solidFill>
                  <a:schemeClr val="bg1"/>
                </a:solidFill>
                <a:latin typeface="Raleway Black" pitchFamily="2" charset="0"/>
              </a:rPr>
              <a:t>Knows Dr. Dave</a:t>
            </a:r>
          </a:p>
        </p:txBody>
      </p:sp>
      <p:sp>
        <p:nvSpPr>
          <p:cNvPr id="8" name="TextBox 7">
            <a:extLst>
              <a:ext uri="{FF2B5EF4-FFF2-40B4-BE49-F238E27FC236}">
                <a16:creationId xmlns:a16="http://schemas.microsoft.com/office/drawing/2014/main" id="{002AE4CA-60D3-401C-B83B-D92C5BAE0EB7}"/>
              </a:ext>
            </a:extLst>
          </p:cNvPr>
          <p:cNvSpPr txBox="1"/>
          <p:nvPr/>
        </p:nvSpPr>
        <p:spPr>
          <a:xfrm>
            <a:off x="5652348" y="5653365"/>
            <a:ext cx="3525519" cy="553998"/>
          </a:xfrm>
          <a:prstGeom prst="rect">
            <a:avLst/>
          </a:prstGeom>
          <a:noFill/>
          <a:ln w="76200">
            <a:solidFill>
              <a:schemeClr val="bg1"/>
            </a:solidFill>
          </a:ln>
        </p:spPr>
        <p:txBody>
          <a:bodyPr wrap="square" rtlCol="0">
            <a:spAutoFit/>
          </a:bodyPr>
          <a:lstStyle/>
          <a:p>
            <a:pPr marL="457200" indent="-457200">
              <a:buFont typeface="Arial" panose="020B0604020202020204" pitchFamily="34" charset="0"/>
              <a:buChar char="•"/>
            </a:pPr>
            <a:r>
              <a:rPr lang="en-US" sz="3000" u="sng" dirty="0" err="1">
                <a:solidFill>
                  <a:schemeClr val="bg1"/>
                </a:solidFill>
                <a:latin typeface="Raleway Black" pitchFamily="2" charset="0"/>
              </a:rPr>
              <a:t>Yaping</a:t>
            </a:r>
            <a:r>
              <a:rPr lang="en-US" sz="3000" u="sng" dirty="0">
                <a:solidFill>
                  <a:schemeClr val="bg1"/>
                </a:solidFill>
                <a:latin typeface="Raleway Black" pitchFamily="2" charset="0"/>
              </a:rPr>
              <a:t> Shi</a:t>
            </a:r>
            <a:r>
              <a:rPr lang="en-US" sz="3000" u="sng" baseline="30000" dirty="0">
                <a:solidFill>
                  <a:schemeClr val="bg1"/>
                </a:solidFill>
              </a:rPr>
              <a:t>[12]</a:t>
            </a:r>
            <a:endParaRPr lang="en-US" sz="2400" dirty="0">
              <a:solidFill>
                <a:schemeClr val="bg1"/>
              </a:solidFill>
            </a:endParaRPr>
          </a:p>
        </p:txBody>
      </p:sp>
      <p:cxnSp>
        <p:nvCxnSpPr>
          <p:cNvPr id="11" name="Straight Connector 10">
            <a:extLst>
              <a:ext uri="{FF2B5EF4-FFF2-40B4-BE49-F238E27FC236}">
                <a16:creationId xmlns:a16="http://schemas.microsoft.com/office/drawing/2014/main" id="{178371CA-9225-4BDA-BCF5-DC138A2221AA}"/>
              </a:ext>
            </a:extLst>
          </p:cNvPr>
          <p:cNvCxnSpPr>
            <a:stCxn id="3" idx="7"/>
          </p:cNvCxnSpPr>
          <p:nvPr/>
        </p:nvCxnSpPr>
        <p:spPr>
          <a:xfrm flipV="1">
            <a:off x="4580668" y="1283980"/>
            <a:ext cx="732633" cy="376289"/>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D7B431-E846-4AD5-8F70-66C5A31226C0}"/>
              </a:ext>
            </a:extLst>
          </p:cNvPr>
          <p:cNvCxnSpPr>
            <a:cxnSpLocks/>
          </p:cNvCxnSpPr>
          <p:nvPr/>
        </p:nvCxnSpPr>
        <p:spPr>
          <a:xfrm flipV="1">
            <a:off x="5207391" y="2667878"/>
            <a:ext cx="1368070" cy="204658"/>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5D989E-0C20-4866-9607-E0EB838B93EB}"/>
              </a:ext>
            </a:extLst>
          </p:cNvPr>
          <p:cNvCxnSpPr>
            <a:cxnSpLocks/>
          </p:cNvCxnSpPr>
          <p:nvPr/>
        </p:nvCxnSpPr>
        <p:spPr>
          <a:xfrm>
            <a:off x="5207391" y="4210067"/>
            <a:ext cx="1368070" cy="21047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B8E24F-7ECE-4A57-A8DA-D6828473CDD7}"/>
              </a:ext>
            </a:extLst>
          </p:cNvPr>
          <p:cNvCxnSpPr>
            <a:cxnSpLocks/>
          </p:cNvCxnSpPr>
          <p:nvPr/>
        </p:nvCxnSpPr>
        <p:spPr>
          <a:xfrm>
            <a:off x="4501019" y="5232424"/>
            <a:ext cx="903188" cy="69794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28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BFB5229-8045-4659-9090-27FC364D14E5}"/>
              </a:ext>
            </a:extLst>
          </p:cNvPr>
          <p:cNvSpPr/>
          <p:nvPr/>
        </p:nvSpPr>
        <p:spPr>
          <a:xfrm>
            <a:off x="217547" y="683231"/>
            <a:ext cx="5682093" cy="5491537"/>
          </a:xfrm>
          <a:prstGeom prst="ellipse">
            <a:avLst/>
          </a:prstGeom>
          <a:solidFill>
            <a:schemeClr val="accent5">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915E9E1-24FD-4EDC-ABAD-BE32496E0BAA}"/>
              </a:ext>
            </a:extLst>
          </p:cNvPr>
          <p:cNvSpPr txBox="1"/>
          <p:nvPr/>
        </p:nvSpPr>
        <p:spPr>
          <a:xfrm>
            <a:off x="-2515296" y="2649018"/>
            <a:ext cx="11144518" cy="1569660"/>
          </a:xfrm>
          <a:prstGeom prst="rect">
            <a:avLst/>
          </a:prstGeom>
          <a:noFill/>
        </p:spPr>
        <p:txBody>
          <a:bodyPr wrap="square" rtlCol="0">
            <a:spAutoFit/>
          </a:bodyPr>
          <a:lstStyle/>
          <a:p>
            <a:pPr algn="ctr"/>
            <a:r>
              <a:rPr lang="en-US" sz="9600" spc="-150" dirty="0">
                <a:solidFill>
                  <a:schemeClr val="bg1"/>
                </a:solidFill>
                <a:latin typeface="Raleway Black" pitchFamily="2" charset="0"/>
              </a:rPr>
              <a:t>MECH</a:t>
            </a:r>
          </a:p>
        </p:txBody>
      </p:sp>
      <p:sp>
        <p:nvSpPr>
          <p:cNvPr id="4" name="TextBox 3">
            <a:extLst>
              <a:ext uri="{FF2B5EF4-FFF2-40B4-BE49-F238E27FC236}">
                <a16:creationId xmlns:a16="http://schemas.microsoft.com/office/drawing/2014/main" id="{914716EA-1F8E-4026-B8C1-3D3DE2865E30}"/>
              </a:ext>
            </a:extLst>
          </p:cNvPr>
          <p:cNvSpPr txBox="1"/>
          <p:nvPr/>
        </p:nvSpPr>
        <p:spPr>
          <a:xfrm>
            <a:off x="6544639" y="1407035"/>
            <a:ext cx="5429814" cy="4043928"/>
          </a:xfrm>
          <a:prstGeom prst="rect">
            <a:avLst/>
          </a:prstGeom>
          <a:noFill/>
          <a:ln w="76200">
            <a:solidFill>
              <a:schemeClr val="bg1"/>
            </a:solidFill>
          </a:ln>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3000" b="0" i="0" u="sng" strike="noStrike" kern="1200" cap="none" normalizeH="0" baseline="0" noProof="0" dirty="0">
                <a:ln>
                  <a:noFill/>
                </a:ln>
                <a:solidFill>
                  <a:prstClr val="white"/>
                </a:solidFill>
                <a:effectLst/>
                <a:uLnTx/>
                <a:uFillTx/>
                <a:latin typeface="Raleway Black" pitchFamily="2" charset="0"/>
                <a:ea typeface="+mn-ea"/>
                <a:cs typeface="+mn-cs"/>
              </a:rPr>
              <a:t>Jill DeVries</a:t>
            </a:r>
            <a:r>
              <a:rPr kumimoji="0" lang="en-US" sz="3000" b="0" i="0" u="sng" strike="noStrike" kern="1200" cap="none" normalizeH="0" baseline="30000" noProof="0" dirty="0">
                <a:ln>
                  <a:noFill/>
                </a:ln>
                <a:solidFill>
                  <a:prstClr val="white"/>
                </a:solidFill>
                <a:effectLst/>
                <a:uLnTx/>
                <a:uFillTx/>
                <a:ea typeface="+mn-ea"/>
                <a:cs typeface="+mn-cs"/>
              </a:rPr>
              <a:t>[13]</a:t>
            </a:r>
            <a:endParaRPr kumimoji="0" lang="en-US" sz="3000" b="0" i="0" u="sng" strike="noStrike" kern="1200" cap="none" normalizeH="0" baseline="0" noProof="0" dirty="0">
              <a:ln>
                <a:noFill/>
              </a:ln>
              <a:solidFill>
                <a:prstClr val="white"/>
              </a:solidFill>
              <a:effectLst/>
              <a:uLnTx/>
              <a:uFillTx/>
              <a:latin typeface="Raleway Black" pitchFamily="2" charset="0"/>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white"/>
                </a:solidFill>
                <a:latin typeface="Raleway Black" pitchFamily="2" charset="0"/>
              </a:rPr>
              <a:t>~</a:t>
            </a: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 3 Years in Medical </a:t>
            </a:r>
            <a:r>
              <a:rPr lang="en-US" sz="2400" dirty="0">
                <a:solidFill>
                  <a:prstClr val="white"/>
                </a:solidFill>
                <a:latin typeface="Raleway Black" pitchFamily="2" charset="0"/>
              </a:rPr>
              <a:t>D</a:t>
            </a:r>
            <a:r>
              <a:rPr kumimoji="0" lang="en-US" sz="2400" b="0" i="0" u="none" strike="noStrike" kern="1200" cap="none" normalizeH="0" baseline="0" noProof="0" dirty="0" err="1">
                <a:ln>
                  <a:noFill/>
                </a:ln>
                <a:solidFill>
                  <a:prstClr val="white"/>
                </a:solidFill>
                <a:effectLst/>
                <a:uLnTx/>
                <a:uFillTx/>
                <a:latin typeface="Raleway Black" pitchFamily="2" charset="0"/>
                <a:ea typeface="+mn-ea"/>
                <a:cs typeface="+mn-cs"/>
              </a:rPr>
              <a:t>evices</a:t>
            </a: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 </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white"/>
                </a:solidFill>
                <a:latin typeface="Raleway Black" pitchFamily="2" charset="0"/>
              </a:rPr>
              <a:t>W</a:t>
            </a:r>
            <a:r>
              <a:rPr kumimoji="0" lang="en-US" sz="2400" b="0" i="0" u="none" strike="noStrike" kern="1200" cap="none" normalizeH="0" baseline="0" noProof="0" dirty="0" err="1">
                <a:ln>
                  <a:noFill/>
                </a:ln>
                <a:solidFill>
                  <a:prstClr val="white"/>
                </a:solidFill>
                <a:effectLst/>
                <a:uLnTx/>
                <a:uFillTx/>
                <a:latin typeface="Raleway Black" pitchFamily="2" charset="0"/>
                <a:ea typeface="+mn-ea"/>
                <a:cs typeface="+mn-cs"/>
              </a:rPr>
              <a:t>riting</a:t>
            </a: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 </a:t>
            </a:r>
            <a:r>
              <a:rPr lang="en-US" sz="2400" dirty="0">
                <a:solidFill>
                  <a:prstClr val="white"/>
                </a:solidFill>
                <a:latin typeface="Raleway Black" pitchFamily="2" charset="0"/>
              </a:rPr>
              <a:t>&amp; E</a:t>
            </a:r>
            <a:r>
              <a:rPr kumimoji="0" lang="en-US" sz="2400" b="0" i="0" u="none" strike="noStrike" kern="1200" cap="none" normalizeH="0" baseline="0" noProof="0" dirty="0" err="1">
                <a:ln>
                  <a:noFill/>
                </a:ln>
                <a:solidFill>
                  <a:prstClr val="white"/>
                </a:solidFill>
                <a:effectLst/>
                <a:uLnTx/>
                <a:uFillTx/>
                <a:latin typeface="Raleway Black" pitchFamily="2" charset="0"/>
                <a:ea typeface="+mn-ea"/>
                <a:cs typeface="+mn-cs"/>
              </a:rPr>
              <a:t>xecuting</a:t>
            </a: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 Design </a:t>
            </a:r>
            <a:r>
              <a:rPr lang="en-US" sz="2400" dirty="0">
                <a:solidFill>
                  <a:prstClr val="white"/>
                </a:solidFill>
                <a:latin typeface="Raleway Black" pitchFamily="2" charset="0"/>
              </a:rPr>
              <a:t>V</a:t>
            </a:r>
            <a:r>
              <a:rPr kumimoji="0" lang="en-US" sz="2400" b="0" i="0" u="none" strike="noStrike" kern="1200" cap="none" normalizeH="0" baseline="0" noProof="0" dirty="0" err="1">
                <a:ln>
                  <a:noFill/>
                </a:ln>
                <a:solidFill>
                  <a:prstClr val="white"/>
                </a:solidFill>
                <a:effectLst/>
                <a:uLnTx/>
                <a:uFillTx/>
                <a:latin typeface="Raleway Black" pitchFamily="2" charset="0"/>
                <a:ea typeface="+mn-ea"/>
                <a:cs typeface="+mn-cs"/>
              </a:rPr>
              <a:t>erification</a:t>
            </a: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/Validation Protocols</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white"/>
                </a:solidFill>
                <a:latin typeface="Raleway Black" pitchFamily="2" charset="0"/>
              </a:rPr>
              <a:t>A</a:t>
            </a:r>
            <a:r>
              <a:rPr kumimoji="0" lang="en-US" sz="2400" b="0" i="0" u="none" strike="noStrike" kern="1200" cap="none" normalizeH="0" baseline="0" noProof="0" dirty="0" err="1">
                <a:ln>
                  <a:noFill/>
                </a:ln>
                <a:solidFill>
                  <a:prstClr val="white"/>
                </a:solidFill>
                <a:effectLst/>
                <a:uLnTx/>
                <a:uFillTx/>
                <a:latin typeface="Raleway Black" pitchFamily="2" charset="0"/>
                <a:ea typeface="+mn-ea"/>
                <a:cs typeface="+mn-cs"/>
              </a:rPr>
              <a:t>ssembling</a:t>
            </a: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/Testing Medical </a:t>
            </a:r>
            <a:r>
              <a:rPr lang="en-US" sz="2400" dirty="0">
                <a:solidFill>
                  <a:prstClr val="white"/>
                </a:solidFill>
                <a:latin typeface="Raleway Black" pitchFamily="2" charset="0"/>
              </a:rPr>
              <a:t>D</a:t>
            </a:r>
            <a:r>
              <a:rPr kumimoji="0" lang="en-US" sz="2400" b="0" i="0" u="none" strike="noStrike" kern="1200" cap="none" normalizeH="0" baseline="0" noProof="0" dirty="0" err="1">
                <a:ln>
                  <a:noFill/>
                </a:ln>
                <a:solidFill>
                  <a:prstClr val="white"/>
                </a:solidFill>
                <a:effectLst/>
                <a:uLnTx/>
                <a:uFillTx/>
                <a:latin typeface="Raleway Black" pitchFamily="2" charset="0"/>
                <a:ea typeface="+mn-ea"/>
                <a:cs typeface="+mn-cs"/>
              </a:rPr>
              <a:t>evices</a:t>
            </a:r>
            <a:endPar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endParaRPr>
          </a:p>
        </p:txBody>
      </p:sp>
      <p:cxnSp>
        <p:nvCxnSpPr>
          <p:cNvPr id="6" name="Straight Connector 5">
            <a:extLst>
              <a:ext uri="{FF2B5EF4-FFF2-40B4-BE49-F238E27FC236}">
                <a16:creationId xmlns:a16="http://schemas.microsoft.com/office/drawing/2014/main" id="{CC1D7914-DB1D-4224-8100-AD0A3AA825C1}"/>
              </a:ext>
            </a:extLst>
          </p:cNvPr>
          <p:cNvCxnSpPr/>
          <p:nvPr/>
        </p:nvCxnSpPr>
        <p:spPr>
          <a:xfrm>
            <a:off x="5899640" y="3428999"/>
            <a:ext cx="480612"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310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A2CCD8-3D3B-4D5D-8543-10825B3FFF81}"/>
              </a:ext>
            </a:extLst>
          </p:cNvPr>
          <p:cNvGrpSpPr/>
          <p:nvPr/>
        </p:nvGrpSpPr>
        <p:grpSpPr>
          <a:xfrm>
            <a:off x="4116996" y="529118"/>
            <a:ext cx="9726786" cy="5799762"/>
            <a:chOff x="1324503" y="2411084"/>
            <a:chExt cx="3414295" cy="2035832"/>
          </a:xfrm>
        </p:grpSpPr>
        <p:sp>
          <p:nvSpPr>
            <p:cNvPr id="3" name="Oval 2">
              <a:extLst>
                <a:ext uri="{FF2B5EF4-FFF2-40B4-BE49-F238E27FC236}">
                  <a16:creationId xmlns:a16="http://schemas.microsoft.com/office/drawing/2014/main" id="{928305D7-3C94-4154-8C36-0F3BE32A34EB}"/>
                </a:ext>
              </a:extLst>
            </p:cNvPr>
            <p:cNvSpPr/>
            <p:nvPr/>
          </p:nvSpPr>
          <p:spPr>
            <a:xfrm>
              <a:off x="2013735" y="2411084"/>
              <a:ext cx="2035832" cy="2035832"/>
            </a:xfrm>
            <a:prstGeom prst="ellipse">
              <a:avLst/>
            </a:prstGeom>
            <a:solidFill>
              <a:schemeClr val="accent6">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2E502A6-296F-4715-9A6A-2830AC5BDE1C}"/>
                </a:ext>
              </a:extLst>
            </p:cNvPr>
            <p:cNvSpPr txBox="1"/>
            <p:nvPr/>
          </p:nvSpPr>
          <p:spPr>
            <a:xfrm>
              <a:off x="1324503" y="3152001"/>
              <a:ext cx="3414295" cy="553998"/>
            </a:xfrm>
            <a:prstGeom prst="rect">
              <a:avLst/>
            </a:prstGeom>
            <a:noFill/>
          </p:spPr>
          <p:txBody>
            <a:bodyPr wrap="square" rtlCol="0">
              <a:spAutoFit/>
            </a:bodyPr>
            <a:lstStyle/>
            <a:p>
              <a:pPr algn="ctr"/>
              <a:r>
                <a:rPr lang="en-US" sz="9600" spc="-150" dirty="0">
                  <a:solidFill>
                    <a:schemeClr val="bg1"/>
                  </a:solidFill>
                  <a:latin typeface="Raleway Black" pitchFamily="2" charset="0"/>
                </a:rPr>
                <a:t>MET E</a:t>
              </a:r>
            </a:p>
          </p:txBody>
        </p:sp>
      </p:grpSp>
      <p:sp>
        <p:nvSpPr>
          <p:cNvPr id="5" name="TextBox 4">
            <a:extLst>
              <a:ext uri="{FF2B5EF4-FFF2-40B4-BE49-F238E27FC236}">
                <a16:creationId xmlns:a16="http://schemas.microsoft.com/office/drawing/2014/main" id="{A2DD8A12-5DD1-48DE-BE2F-7E4488A365CA}"/>
              </a:ext>
            </a:extLst>
          </p:cNvPr>
          <p:cNvSpPr txBox="1"/>
          <p:nvPr/>
        </p:nvSpPr>
        <p:spPr>
          <a:xfrm>
            <a:off x="144813" y="1684034"/>
            <a:ext cx="5429814" cy="3489930"/>
          </a:xfrm>
          <a:prstGeom prst="rect">
            <a:avLst/>
          </a:prstGeom>
          <a:noFill/>
          <a:ln w="76200">
            <a:solidFill>
              <a:schemeClr val="bg1"/>
            </a:solidFill>
          </a:ln>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3000" b="0" i="0" u="sng" strike="noStrike" kern="1200" cap="none" normalizeH="0" baseline="0" noProof="0" dirty="0">
                <a:ln>
                  <a:noFill/>
                </a:ln>
                <a:solidFill>
                  <a:prstClr val="white"/>
                </a:solidFill>
                <a:effectLst/>
                <a:uLnTx/>
                <a:uFillTx/>
                <a:latin typeface="Raleway Black" pitchFamily="2" charset="0"/>
                <a:ea typeface="+mn-ea"/>
                <a:cs typeface="+mn-cs"/>
              </a:rPr>
              <a:t>Stephen </a:t>
            </a:r>
            <a:r>
              <a:rPr kumimoji="0" lang="en-US" sz="3000" b="0" i="0" u="sng" strike="noStrike" kern="1200" cap="none" normalizeH="0" baseline="0" noProof="0" dirty="0" err="1">
                <a:ln>
                  <a:noFill/>
                </a:ln>
                <a:solidFill>
                  <a:prstClr val="white"/>
                </a:solidFill>
                <a:effectLst/>
                <a:uLnTx/>
                <a:uFillTx/>
                <a:latin typeface="Raleway Black" pitchFamily="2" charset="0"/>
                <a:ea typeface="+mn-ea"/>
                <a:cs typeface="+mn-cs"/>
              </a:rPr>
              <a:t>Hejducek</a:t>
            </a:r>
            <a:r>
              <a:rPr kumimoji="0" lang="en-US" sz="3000" b="0" i="0" u="sng" strike="noStrike" kern="1200" cap="none" normalizeH="0" baseline="30000" noProof="0" dirty="0">
                <a:ln>
                  <a:noFill/>
                </a:ln>
                <a:solidFill>
                  <a:prstClr val="white"/>
                </a:solidFill>
                <a:effectLst/>
                <a:uLnTx/>
                <a:uFillTx/>
                <a:ea typeface="+mn-ea"/>
                <a:cs typeface="+mn-cs"/>
              </a:rPr>
              <a:t>[14]</a:t>
            </a:r>
            <a:endParaRPr kumimoji="0" lang="en-US" sz="3000" b="0" i="0" u="sng" strike="noStrike" kern="1200" cap="none" normalizeH="0" baseline="0" noProof="0" dirty="0">
              <a:ln>
                <a:noFill/>
              </a:ln>
              <a:solidFill>
                <a:prstClr val="white"/>
              </a:solidFill>
              <a:effectLst/>
              <a:uLnTx/>
              <a:uFillTx/>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white"/>
                </a:solidFill>
                <a:latin typeface="Raleway Black" pitchFamily="2" charset="0"/>
              </a:rPr>
              <a:t>B.S. Metallurgical Engineering</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white"/>
                </a:solidFill>
                <a:latin typeface="Raleway Black" pitchFamily="2" charset="0"/>
              </a:rPr>
              <a:t>Materials Engineer</a:t>
            </a: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 </a:t>
            </a:r>
          </a:p>
          <a:p>
            <a:pPr marL="1371600" lvl="2" indent="-457200">
              <a:lnSpc>
                <a:spcPct val="150000"/>
              </a:lnSpc>
              <a:buFont typeface="Arial" panose="020B0604020202020204" pitchFamily="34" charset="0"/>
              <a:buChar char="•"/>
              <a:defRPr/>
            </a:pP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Specialist - Metallics</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normalizeH="0" baseline="0" noProof="0" dirty="0">
                <a:ln>
                  <a:noFill/>
                </a:ln>
                <a:solidFill>
                  <a:prstClr val="white"/>
                </a:solidFill>
                <a:effectLst/>
                <a:uLnTx/>
                <a:uFillTx/>
                <a:latin typeface="Raleway Black" pitchFamily="2" charset="0"/>
                <a:ea typeface="+mn-ea"/>
                <a:cs typeface="+mn-cs"/>
              </a:rPr>
              <a:t>Technical Sales Engineer</a:t>
            </a:r>
          </a:p>
        </p:txBody>
      </p:sp>
      <p:cxnSp>
        <p:nvCxnSpPr>
          <p:cNvPr id="6" name="Straight Connector 5">
            <a:extLst>
              <a:ext uri="{FF2B5EF4-FFF2-40B4-BE49-F238E27FC236}">
                <a16:creationId xmlns:a16="http://schemas.microsoft.com/office/drawing/2014/main" id="{946D1985-B1DA-4542-817D-3B81460CE26D}"/>
              </a:ext>
            </a:extLst>
          </p:cNvPr>
          <p:cNvCxnSpPr>
            <a:cxnSpLocks/>
          </p:cNvCxnSpPr>
          <p:nvPr/>
        </p:nvCxnSpPr>
        <p:spPr>
          <a:xfrm flipH="1">
            <a:off x="5743254" y="3428999"/>
            <a:ext cx="352747" cy="257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4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B02105-10AE-4DC9-98B1-FFB751B39096}"/>
              </a:ext>
            </a:extLst>
          </p:cNvPr>
          <p:cNvSpPr txBox="1"/>
          <p:nvPr/>
        </p:nvSpPr>
        <p:spPr>
          <a:xfrm flipH="1">
            <a:off x="465177" y="200762"/>
            <a:ext cx="9391886" cy="584775"/>
          </a:xfrm>
          <a:prstGeom prst="rect">
            <a:avLst/>
          </a:prstGeom>
          <a:noFill/>
        </p:spPr>
        <p:txBody>
          <a:bodyPr wrap="square" rtlCol="0">
            <a:spAutoFit/>
          </a:bodyPr>
          <a:lstStyle/>
          <a:p>
            <a:r>
              <a:rPr lang="en-US" sz="3200" spc="-150" dirty="0">
                <a:solidFill>
                  <a:schemeClr val="bg1"/>
                </a:solidFill>
                <a:latin typeface="Raleway Black" pitchFamily="2" charset="0"/>
              </a:rPr>
              <a:t>References</a:t>
            </a:r>
          </a:p>
        </p:txBody>
      </p:sp>
      <p:sp>
        <p:nvSpPr>
          <p:cNvPr id="7" name="TextBox 6">
            <a:extLst>
              <a:ext uri="{FF2B5EF4-FFF2-40B4-BE49-F238E27FC236}">
                <a16:creationId xmlns:a16="http://schemas.microsoft.com/office/drawing/2014/main" id="{803C3DB1-0460-4BF8-8DB7-32511307CFEB}"/>
              </a:ext>
            </a:extLst>
          </p:cNvPr>
          <p:cNvSpPr txBox="1"/>
          <p:nvPr/>
        </p:nvSpPr>
        <p:spPr>
          <a:xfrm flipH="1">
            <a:off x="301097" y="785537"/>
            <a:ext cx="11812605" cy="6247864"/>
          </a:xfrm>
          <a:prstGeom prst="rect">
            <a:avLst/>
          </a:prstGeom>
          <a:noFill/>
        </p:spPr>
        <p:txBody>
          <a:bodyPr wrap="square" rtlCol="0">
            <a:spAutoFit/>
          </a:bodyPr>
          <a:lstStyle/>
          <a:p>
            <a:r>
              <a:rPr lang="en-US" sz="1600" dirty="0">
                <a:solidFill>
                  <a:schemeClr val="bg1"/>
                </a:solidFill>
              </a:rPr>
              <a:t>[1] Chen, J., K. Han, J. Luo, L. Xu, W. Tang, and Z. Wang. Soft robots with self-powered configurational sensing. Nano Energy 77:105171, 2020.</a:t>
            </a:r>
          </a:p>
          <a:p>
            <a:r>
              <a:rPr lang="en-US" sz="1600" dirty="0">
                <a:solidFill>
                  <a:schemeClr val="bg1"/>
                </a:solidFill>
              </a:rPr>
              <a:t>[2] Nature Research. 2021 tables: Institutions | 2021 tables | Institutions | Nature Index. , 2021.at </a:t>
            </a:r>
            <a:r>
              <a:rPr lang="en-US" sz="1600" dirty="0">
                <a:solidFill>
                  <a:schemeClr val="bg1"/>
                </a:solidFill>
                <a:hlinkClick r:id="rId2"/>
              </a:rPr>
              <a:t>https://www.natureindex.com/annual-tables/2021/institution/all/all</a:t>
            </a:r>
            <a:endParaRPr lang="en-US" sz="1600" dirty="0">
              <a:solidFill>
                <a:schemeClr val="bg1"/>
              </a:solidFill>
            </a:endParaRPr>
          </a:p>
          <a:p>
            <a:r>
              <a:rPr lang="en-US" sz="1600" dirty="0">
                <a:solidFill>
                  <a:schemeClr val="bg1"/>
                </a:solidFill>
              </a:rPr>
              <a:t>[3] Georgia Tech. Zhong Lin Wang | Materials Science and Engineering. , 2021.at </a:t>
            </a:r>
            <a:r>
              <a:rPr lang="en-US" sz="1600" dirty="0">
                <a:solidFill>
                  <a:schemeClr val="bg1"/>
                </a:solidFill>
                <a:hlinkClick r:id="rId3"/>
              </a:rPr>
              <a:t>http://www.mse.gatech.edu/people/zhong-lin-wang</a:t>
            </a:r>
            <a:endParaRPr lang="en-US" sz="1600" dirty="0">
              <a:solidFill>
                <a:schemeClr val="bg1"/>
              </a:solidFill>
            </a:endParaRPr>
          </a:p>
          <a:p>
            <a:r>
              <a:rPr lang="en-US" sz="1600" dirty="0">
                <a:solidFill>
                  <a:schemeClr val="bg1"/>
                </a:solidFill>
              </a:rPr>
              <a:t>[4] Sener Videos. Best Robot Fails Compilation | Sener Videos #1. , 2021.at </a:t>
            </a:r>
            <a:r>
              <a:rPr lang="en-US" sz="1600" dirty="0">
                <a:solidFill>
                  <a:schemeClr val="bg1"/>
                </a:solidFill>
                <a:hlinkClick r:id="rId4"/>
              </a:rPr>
              <a:t>https://www.youtube.com/watch?v=tSw5oIyAlKM</a:t>
            </a:r>
            <a:endParaRPr lang="en-US" sz="1600" dirty="0">
              <a:solidFill>
                <a:schemeClr val="bg1"/>
              </a:solidFill>
            </a:endParaRPr>
          </a:p>
          <a:p>
            <a:r>
              <a:rPr lang="en-US" sz="1600" dirty="0">
                <a:solidFill>
                  <a:schemeClr val="bg1"/>
                </a:solidFill>
              </a:rPr>
              <a:t>[5] Ahmed, S. Syed Sheahan Ahmed. , 2021.at </a:t>
            </a:r>
            <a:r>
              <a:rPr lang="en-US" sz="1600" dirty="0">
                <a:solidFill>
                  <a:schemeClr val="bg1"/>
                </a:solidFill>
                <a:hlinkClick r:id="rId5"/>
              </a:rPr>
              <a:t>https://www.linkedin.com/in/syed-sheahan-ahmed</a:t>
            </a:r>
            <a:endParaRPr lang="en-US" sz="1600" dirty="0">
              <a:solidFill>
                <a:schemeClr val="bg1"/>
              </a:solidFill>
            </a:endParaRPr>
          </a:p>
          <a:p>
            <a:r>
              <a:rPr lang="en-US" sz="1600" dirty="0">
                <a:solidFill>
                  <a:schemeClr val="bg1"/>
                </a:solidFill>
              </a:rPr>
              <a:t>[6] Pinkney, T. Tsunami Pinkney. , 2021.at </a:t>
            </a:r>
            <a:r>
              <a:rPr lang="en-US" sz="1600" dirty="0">
                <a:solidFill>
                  <a:schemeClr val="bg1"/>
                </a:solidFill>
                <a:hlinkClick r:id="rId6"/>
              </a:rPr>
              <a:t>https://www.linkedin.com/in/tsunami-pinkney-433b27131/</a:t>
            </a:r>
            <a:endParaRPr lang="en-US" sz="1600" dirty="0">
              <a:solidFill>
                <a:schemeClr val="bg1"/>
              </a:solidFill>
            </a:endParaRPr>
          </a:p>
          <a:p>
            <a:r>
              <a:rPr lang="en-US" sz="1600" dirty="0">
                <a:solidFill>
                  <a:schemeClr val="bg1"/>
                </a:solidFill>
              </a:rPr>
              <a:t>[7] Bryan, A. Andres Bryan. , 2021.at </a:t>
            </a:r>
            <a:r>
              <a:rPr lang="en-US" sz="1600" dirty="0">
                <a:solidFill>
                  <a:schemeClr val="bg1"/>
                </a:solidFill>
                <a:hlinkClick r:id="rId7"/>
              </a:rPr>
              <a:t>https://www.linkedin.com/in/andres-bryan/</a:t>
            </a:r>
            <a:endParaRPr lang="en-US" sz="1600" dirty="0">
              <a:solidFill>
                <a:schemeClr val="bg1"/>
              </a:solidFill>
            </a:endParaRPr>
          </a:p>
          <a:p>
            <a:r>
              <a:rPr lang="en-US" sz="1600" dirty="0">
                <a:solidFill>
                  <a:schemeClr val="bg1"/>
                </a:solidFill>
              </a:rPr>
              <a:t>[8] University of Houston. Graduate Students. , 2021.at </a:t>
            </a:r>
            <a:r>
              <a:rPr lang="en-US" sz="1600" dirty="0">
                <a:solidFill>
                  <a:schemeClr val="bg1"/>
                </a:solidFill>
                <a:hlinkClick r:id="rId8"/>
              </a:rPr>
              <a:t>http://www.bme.uh.edu/people/graduate-students</a:t>
            </a:r>
            <a:endParaRPr lang="en-US" sz="1600" dirty="0">
              <a:solidFill>
                <a:schemeClr val="bg1"/>
              </a:solidFill>
            </a:endParaRPr>
          </a:p>
          <a:p>
            <a:r>
              <a:rPr lang="en-US" sz="1600" dirty="0">
                <a:solidFill>
                  <a:schemeClr val="bg1"/>
                </a:solidFill>
              </a:rPr>
              <a:t>[9] </a:t>
            </a:r>
            <a:r>
              <a:rPr lang="sv-SE" sz="1600" dirty="0">
                <a:solidFill>
                  <a:schemeClr val="bg1"/>
                </a:solidFill>
              </a:rPr>
              <a:t>Farayola, I. Isaiah Farayola. , 2021.at </a:t>
            </a:r>
            <a:r>
              <a:rPr lang="sv-SE" sz="1600" dirty="0">
                <a:solidFill>
                  <a:schemeClr val="bg1"/>
                </a:solidFill>
                <a:hlinkClick r:id="rId9"/>
              </a:rPr>
              <a:t>https://www.linkedin.com/in/isaiah-farayola-7a4a58151/</a:t>
            </a:r>
            <a:endParaRPr lang="sv-SE" sz="1600" dirty="0">
              <a:solidFill>
                <a:schemeClr val="bg1"/>
              </a:solidFill>
            </a:endParaRPr>
          </a:p>
          <a:p>
            <a:r>
              <a:rPr lang="en-US" sz="1600" dirty="0">
                <a:solidFill>
                  <a:schemeClr val="bg1"/>
                </a:solidFill>
              </a:rPr>
              <a:t>[10] University of Houston. Campus Directory: </a:t>
            </a:r>
            <a:r>
              <a:rPr lang="en-US" sz="1600" dirty="0" err="1">
                <a:solidFill>
                  <a:schemeClr val="bg1"/>
                </a:solidFill>
              </a:rPr>
              <a:t>Guangxia</a:t>
            </a:r>
            <a:r>
              <a:rPr lang="en-US" sz="1600" dirty="0">
                <a:solidFill>
                  <a:schemeClr val="bg1"/>
                </a:solidFill>
              </a:rPr>
              <a:t> Feng. , 2021.at 	</a:t>
            </a:r>
            <a:r>
              <a:rPr lang="en-US" sz="1600" dirty="0">
                <a:solidFill>
                  <a:schemeClr val="bg1"/>
                </a:solidFill>
                <a:hlinkClick r:id="rId10"/>
              </a:rPr>
              <a:t>https://www.uh.edu/directory/index.php?emplid=MTk1MDg5Ng==&amp;loc=HR730&amp;dpt=H0070</a:t>
            </a:r>
            <a:endParaRPr lang="en-US" sz="1600" dirty="0">
              <a:solidFill>
                <a:schemeClr val="bg1"/>
              </a:solidFill>
            </a:endParaRPr>
          </a:p>
          <a:p>
            <a:r>
              <a:rPr lang="en-US" sz="1600" dirty="0">
                <a:solidFill>
                  <a:schemeClr val="bg1"/>
                </a:solidFill>
              </a:rPr>
              <a:t>[11] University of Houston. SHINE &amp; RISE: 2017 ANNUAL REPORT. , 2021.at </a:t>
            </a:r>
            <a:r>
              <a:rPr lang="en-US" sz="1600" dirty="0">
                <a:solidFill>
                  <a:schemeClr val="bg1"/>
                </a:solidFill>
                <a:hlinkClick r:id="rId11"/>
              </a:rPr>
              <a:t>https://www.uh.edu/honors/about/news-events/annual-report/archives/shinerise_2017_low-res.pdf</a:t>
            </a:r>
            <a:endParaRPr lang="en-US" sz="1600" dirty="0">
              <a:solidFill>
                <a:schemeClr val="bg1"/>
              </a:solidFill>
            </a:endParaRPr>
          </a:p>
          <a:p>
            <a:r>
              <a:rPr lang="en-US" sz="1600" dirty="0">
                <a:solidFill>
                  <a:schemeClr val="bg1"/>
                </a:solidFill>
              </a:rPr>
              <a:t>[12] University of Houston. Campus Directory: </a:t>
            </a:r>
            <a:r>
              <a:rPr lang="en-US" sz="1600" dirty="0" err="1">
                <a:solidFill>
                  <a:schemeClr val="bg1"/>
                </a:solidFill>
              </a:rPr>
              <a:t>Yaping</a:t>
            </a:r>
            <a:r>
              <a:rPr lang="en-US" sz="1600" dirty="0">
                <a:solidFill>
                  <a:schemeClr val="bg1"/>
                </a:solidFill>
              </a:rPr>
              <a:t> Shi. , 2021.at 	</a:t>
            </a:r>
            <a:r>
              <a:rPr lang="en-US" sz="1600" dirty="0">
                <a:solidFill>
                  <a:schemeClr val="bg1"/>
                </a:solidFill>
                <a:hlinkClick r:id="rId12"/>
              </a:rPr>
              <a:t>https://www.uh.edu/directory/index.php?emplid=MTk2MzkxMw==&amp;loc=HR730&amp;dpt=H0070</a:t>
            </a:r>
            <a:endParaRPr lang="en-US" sz="1600" dirty="0">
              <a:solidFill>
                <a:schemeClr val="bg1"/>
              </a:solidFill>
            </a:endParaRPr>
          </a:p>
          <a:p>
            <a:r>
              <a:rPr lang="en-US" sz="1600" dirty="0">
                <a:solidFill>
                  <a:schemeClr val="bg1"/>
                </a:solidFill>
              </a:rPr>
              <a:t>[13] Jill DeVries. , 2021.at </a:t>
            </a:r>
            <a:r>
              <a:rPr lang="en-US" sz="1600" dirty="0">
                <a:solidFill>
                  <a:schemeClr val="bg1"/>
                </a:solidFill>
                <a:hlinkClick r:id="rId13"/>
              </a:rPr>
              <a:t>https://www.linkedin.com/in/jill-devries-6ab869133/</a:t>
            </a:r>
            <a:endParaRPr lang="en-US" sz="1600" dirty="0">
              <a:solidFill>
                <a:schemeClr val="bg1"/>
              </a:solidFill>
            </a:endParaRPr>
          </a:p>
          <a:p>
            <a:r>
              <a:rPr lang="en-US" sz="1600" dirty="0">
                <a:solidFill>
                  <a:schemeClr val="bg1"/>
                </a:solidFill>
              </a:rPr>
              <a:t>[14] </a:t>
            </a:r>
            <a:r>
              <a:rPr lang="da-DK" sz="1600" dirty="0">
                <a:solidFill>
                  <a:schemeClr val="bg1"/>
                </a:solidFill>
              </a:rPr>
              <a:t>Hejducek, S. Stephen Hejducek. , 2021.at </a:t>
            </a:r>
            <a:r>
              <a:rPr lang="da-DK" sz="1600" dirty="0">
                <a:solidFill>
                  <a:schemeClr val="bg1"/>
                </a:solidFill>
                <a:hlinkClick r:id="rId14"/>
              </a:rPr>
              <a:t>https://www.linkedin.com/in/stephen-hejducek-0871915b/</a:t>
            </a:r>
            <a:endParaRPr lang="da-DK"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2879789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AA3C1A-0A5B-4C28-9719-2EEE73711DE2}"/>
              </a:ext>
            </a:extLst>
          </p:cNvPr>
          <p:cNvGrpSpPr/>
          <p:nvPr/>
        </p:nvGrpSpPr>
        <p:grpSpPr>
          <a:xfrm>
            <a:off x="127102" y="734602"/>
            <a:ext cx="5388796" cy="5388796"/>
            <a:chOff x="815471" y="734602"/>
            <a:chExt cx="5388796" cy="5388796"/>
          </a:xfrm>
        </p:grpSpPr>
        <p:sp>
          <p:nvSpPr>
            <p:cNvPr id="3" name="Oval 2">
              <a:extLst>
                <a:ext uri="{FF2B5EF4-FFF2-40B4-BE49-F238E27FC236}">
                  <a16:creationId xmlns:a16="http://schemas.microsoft.com/office/drawing/2014/main" id="{C871B4B6-BD70-4238-AAE9-60206D11C1F2}"/>
                </a:ext>
              </a:extLst>
            </p:cNvPr>
            <p:cNvSpPr/>
            <p:nvPr/>
          </p:nvSpPr>
          <p:spPr>
            <a:xfrm>
              <a:off x="815471" y="734602"/>
              <a:ext cx="5388796" cy="5388796"/>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5020AB9-CBEB-4F98-87A9-007C6765A67C}"/>
                </a:ext>
              </a:extLst>
            </p:cNvPr>
            <p:cNvSpPr txBox="1"/>
            <p:nvPr/>
          </p:nvSpPr>
          <p:spPr>
            <a:xfrm>
              <a:off x="2276199" y="1907922"/>
              <a:ext cx="2467342" cy="1015663"/>
            </a:xfrm>
            <a:prstGeom prst="rect">
              <a:avLst/>
            </a:prstGeom>
            <a:noFill/>
          </p:spPr>
          <p:txBody>
            <a:bodyPr wrap="none" rtlCol="0">
              <a:spAutoFit/>
            </a:bodyPr>
            <a:lstStyle/>
            <a:p>
              <a:r>
                <a:rPr lang="en-US" sz="6000" spc="-150" dirty="0">
                  <a:solidFill>
                    <a:schemeClr val="bg1"/>
                  </a:solidFill>
                  <a:latin typeface="Raleway Black" pitchFamily="2" charset="0"/>
                </a:rPr>
                <a:t>WHO?</a:t>
              </a:r>
            </a:p>
          </p:txBody>
        </p:sp>
        <p:cxnSp>
          <p:nvCxnSpPr>
            <p:cNvPr id="4" name="Straight Connector 3">
              <a:extLst>
                <a:ext uri="{FF2B5EF4-FFF2-40B4-BE49-F238E27FC236}">
                  <a16:creationId xmlns:a16="http://schemas.microsoft.com/office/drawing/2014/main" id="{2EA2DBDD-D219-4B80-8DCC-4E827C98F834}"/>
                </a:ext>
              </a:extLst>
            </p:cNvPr>
            <p:cNvCxnSpPr/>
            <p:nvPr/>
          </p:nvCxnSpPr>
          <p:spPr>
            <a:xfrm>
              <a:off x="2118563" y="2923585"/>
              <a:ext cx="278261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6562CF4-D44F-4633-9E80-E8DF7A6FFCC5}"/>
                </a:ext>
              </a:extLst>
            </p:cNvPr>
            <p:cNvSpPr txBox="1"/>
            <p:nvPr/>
          </p:nvSpPr>
          <p:spPr>
            <a:xfrm flipH="1">
              <a:off x="968989" y="3053019"/>
              <a:ext cx="5081761" cy="1077218"/>
            </a:xfrm>
            <a:prstGeom prst="rect">
              <a:avLst/>
            </a:prstGeom>
            <a:noFill/>
          </p:spPr>
          <p:txBody>
            <a:bodyPr wrap="square" rtlCol="0">
              <a:spAutoFit/>
            </a:bodyPr>
            <a:lstStyle/>
            <a:p>
              <a:pPr algn="r"/>
              <a:r>
                <a:rPr lang="en-US" sz="3200" spc="-150" dirty="0">
                  <a:solidFill>
                    <a:schemeClr val="bg1"/>
                  </a:solidFill>
                  <a:latin typeface="Raleway Black" pitchFamily="2" charset="0"/>
                </a:rPr>
                <a:t>Who are these researchers and are they credible?</a:t>
              </a:r>
            </a:p>
          </p:txBody>
        </p:sp>
      </p:grpSp>
      <p:sp>
        <p:nvSpPr>
          <p:cNvPr id="7" name="TextBox 6">
            <a:extLst>
              <a:ext uri="{FF2B5EF4-FFF2-40B4-BE49-F238E27FC236}">
                <a16:creationId xmlns:a16="http://schemas.microsoft.com/office/drawing/2014/main" id="{FCBFCBFA-47EB-4388-9D93-1C5E16629296}"/>
              </a:ext>
            </a:extLst>
          </p:cNvPr>
          <p:cNvSpPr txBox="1"/>
          <p:nvPr/>
        </p:nvSpPr>
        <p:spPr>
          <a:xfrm>
            <a:off x="5515898" y="161130"/>
            <a:ext cx="5989740" cy="1785104"/>
          </a:xfrm>
          <a:prstGeom prst="rect">
            <a:avLst/>
          </a:prstGeom>
          <a:noFill/>
          <a:ln w="76200">
            <a:solidFill>
              <a:schemeClr val="bg1"/>
            </a:solidFill>
          </a:ln>
        </p:spPr>
        <p:txBody>
          <a:bodyPr wrap="square" rtlCol="0">
            <a:spAutoFit/>
          </a:bodyPr>
          <a:lstStyle/>
          <a:p>
            <a:pPr marL="457200" indent="-457200">
              <a:buFont typeface="Arial" panose="020B0604020202020204" pitchFamily="34" charset="0"/>
              <a:buChar char="•"/>
            </a:pPr>
            <a:r>
              <a:rPr lang="en-US" sz="3000" u="sng" dirty="0">
                <a:solidFill>
                  <a:schemeClr val="bg1"/>
                </a:solidFill>
                <a:latin typeface="Raleway Black" pitchFamily="2" charset="0"/>
              </a:rPr>
              <a:t>Reputable Institutions</a:t>
            </a:r>
          </a:p>
          <a:p>
            <a:pPr marL="914400" lvl="1" indent="-457200">
              <a:buFont typeface="Arial" panose="020B0604020202020204" pitchFamily="34" charset="0"/>
              <a:buChar char="•"/>
            </a:pPr>
            <a:r>
              <a:rPr lang="en-US" sz="2000" dirty="0">
                <a:solidFill>
                  <a:schemeClr val="bg1"/>
                </a:solidFill>
                <a:latin typeface="Raleway Black" pitchFamily="2" charset="0"/>
              </a:rPr>
              <a:t>Chinese Academy of Sciences (CAS)</a:t>
            </a:r>
          </a:p>
          <a:p>
            <a:pPr marL="1371600" lvl="2" indent="-457200">
              <a:buFont typeface="Arial" panose="020B0604020202020204" pitchFamily="34" charset="0"/>
              <a:buChar char="•"/>
            </a:pPr>
            <a:r>
              <a:rPr lang="en-US" sz="2000" dirty="0">
                <a:solidFill>
                  <a:srgbClr val="FFFF00"/>
                </a:solidFill>
                <a:latin typeface="Raleway Black" pitchFamily="2" charset="0"/>
              </a:rPr>
              <a:t>#1 Nature Index Ranking</a:t>
            </a:r>
            <a:r>
              <a:rPr lang="en-US" sz="2000" baseline="30000" dirty="0">
                <a:solidFill>
                  <a:srgbClr val="FFFF00"/>
                </a:solidFill>
                <a:latin typeface="+mj-lt"/>
              </a:rPr>
              <a:t>[2]</a:t>
            </a:r>
            <a:endParaRPr lang="en-US" sz="2000" dirty="0">
              <a:solidFill>
                <a:srgbClr val="FFFF00"/>
              </a:solidFill>
              <a:latin typeface="Raleway Black" pitchFamily="2" charset="0"/>
            </a:endParaRPr>
          </a:p>
          <a:p>
            <a:pPr marL="914400" lvl="1" indent="-457200">
              <a:buFont typeface="Arial" panose="020B0604020202020204" pitchFamily="34" charset="0"/>
              <a:buChar char="•"/>
            </a:pPr>
            <a:r>
              <a:rPr lang="en-US" sz="2000" dirty="0">
                <a:solidFill>
                  <a:schemeClr val="bg1"/>
                </a:solidFill>
                <a:latin typeface="Raleway Black" pitchFamily="2" charset="0"/>
              </a:rPr>
              <a:t>Georgia Institute of Technology (GIT)</a:t>
            </a:r>
          </a:p>
          <a:p>
            <a:pPr marL="1371600" lvl="2" indent="-457200">
              <a:buFont typeface="Arial" panose="020B0604020202020204" pitchFamily="34" charset="0"/>
              <a:buChar char="•"/>
            </a:pPr>
            <a:r>
              <a:rPr lang="en-US" sz="2000" dirty="0">
                <a:solidFill>
                  <a:schemeClr val="bg1"/>
                </a:solidFill>
                <a:latin typeface="Raleway Black" pitchFamily="2" charset="0"/>
              </a:rPr>
              <a:t>#89 Nature Index Ranking</a:t>
            </a:r>
            <a:r>
              <a:rPr lang="en-US" sz="2000" baseline="30000" dirty="0">
                <a:solidFill>
                  <a:schemeClr val="bg1"/>
                </a:solidFill>
                <a:latin typeface="+mj-lt"/>
              </a:rPr>
              <a:t>[2]</a:t>
            </a:r>
            <a:endParaRPr lang="en-US" sz="2000" dirty="0">
              <a:solidFill>
                <a:schemeClr val="bg1"/>
              </a:solidFill>
              <a:latin typeface="+mj-lt"/>
            </a:endParaRPr>
          </a:p>
        </p:txBody>
      </p:sp>
      <p:sp>
        <p:nvSpPr>
          <p:cNvPr id="10" name="TextBox 9">
            <a:extLst>
              <a:ext uri="{FF2B5EF4-FFF2-40B4-BE49-F238E27FC236}">
                <a16:creationId xmlns:a16="http://schemas.microsoft.com/office/drawing/2014/main" id="{20392BD7-1079-49D7-BB66-28F4B187BB77}"/>
              </a:ext>
            </a:extLst>
          </p:cNvPr>
          <p:cNvSpPr txBox="1"/>
          <p:nvPr/>
        </p:nvSpPr>
        <p:spPr>
          <a:xfrm>
            <a:off x="5515898" y="6079599"/>
            <a:ext cx="5176463" cy="553998"/>
          </a:xfrm>
          <a:prstGeom prst="rect">
            <a:avLst/>
          </a:prstGeom>
          <a:noFill/>
          <a:ln w="76200">
            <a:solidFill>
              <a:schemeClr val="bg1"/>
            </a:solidFill>
          </a:ln>
        </p:spPr>
        <p:txBody>
          <a:bodyPr wrap="square" rtlCol="0">
            <a:spAutoFit/>
          </a:bodyPr>
          <a:lstStyle/>
          <a:p>
            <a:pPr marL="457200" indent="-457200">
              <a:buFont typeface="Arial" panose="020B0604020202020204" pitchFamily="34" charset="0"/>
              <a:buChar char="•"/>
            </a:pPr>
            <a:r>
              <a:rPr lang="en-US" sz="3000" u="sng" dirty="0">
                <a:solidFill>
                  <a:srgbClr val="FFFF00"/>
                </a:solidFill>
                <a:latin typeface="Raleway Black" pitchFamily="2" charset="0"/>
              </a:rPr>
              <a:t>No Competing Interests</a:t>
            </a:r>
            <a:endParaRPr lang="en-US" sz="2400" dirty="0">
              <a:solidFill>
                <a:srgbClr val="FFFF00"/>
              </a:solidFill>
              <a:latin typeface="Raleway Black" pitchFamily="2" charset="0"/>
            </a:endParaRPr>
          </a:p>
        </p:txBody>
      </p:sp>
      <p:sp>
        <p:nvSpPr>
          <p:cNvPr id="11" name="TextBox 10">
            <a:extLst>
              <a:ext uri="{FF2B5EF4-FFF2-40B4-BE49-F238E27FC236}">
                <a16:creationId xmlns:a16="http://schemas.microsoft.com/office/drawing/2014/main" id="{4C696559-C6C9-4388-B652-7F9C553BD25B}"/>
              </a:ext>
            </a:extLst>
          </p:cNvPr>
          <p:cNvSpPr txBox="1"/>
          <p:nvPr/>
        </p:nvSpPr>
        <p:spPr>
          <a:xfrm>
            <a:off x="6170750" y="2135479"/>
            <a:ext cx="5872145" cy="3754874"/>
          </a:xfrm>
          <a:prstGeom prst="rect">
            <a:avLst/>
          </a:prstGeom>
          <a:noFill/>
          <a:ln w="76200">
            <a:solidFill>
              <a:schemeClr val="bg1"/>
            </a:solidFill>
          </a:ln>
        </p:spPr>
        <p:txBody>
          <a:bodyPr wrap="square" rtlCol="0">
            <a:spAutoFit/>
          </a:bodyPr>
          <a:lstStyle/>
          <a:p>
            <a:pPr marL="457200" indent="-457200">
              <a:buFont typeface="Arial" panose="020B0604020202020204" pitchFamily="34" charset="0"/>
              <a:buChar char="•"/>
            </a:pPr>
            <a:r>
              <a:rPr lang="en-US" sz="3000" u="sng" dirty="0">
                <a:solidFill>
                  <a:schemeClr val="bg1"/>
                </a:solidFill>
                <a:latin typeface="Raleway Black" pitchFamily="2" charset="0"/>
              </a:rPr>
              <a:t>Corresponding Authors</a:t>
            </a:r>
          </a:p>
          <a:p>
            <a:pPr marL="914400" lvl="1" indent="-457200">
              <a:buFont typeface="Arial" panose="020B0604020202020204" pitchFamily="34" charset="0"/>
              <a:buChar char="•"/>
            </a:pPr>
            <a:r>
              <a:rPr lang="en-US" sz="2400" dirty="0">
                <a:solidFill>
                  <a:schemeClr val="bg1"/>
                </a:solidFill>
                <a:latin typeface="Raleway Black" pitchFamily="2" charset="0"/>
              </a:rPr>
              <a:t>Dr. Wei Tang</a:t>
            </a:r>
          </a:p>
          <a:p>
            <a:pPr marL="1371600" lvl="2" indent="-457200">
              <a:buFont typeface="Arial" panose="020B0604020202020204" pitchFamily="34" charset="0"/>
              <a:buChar char="•"/>
            </a:pPr>
            <a:r>
              <a:rPr lang="en-US" sz="2000" dirty="0">
                <a:solidFill>
                  <a:schemeClr val="bg1"/>
                </a:solidFill>
                <a:latin typeface="Raleway Black" pitchFamily="2" charset="0"/>
              </a:rPr>
              <a:t>Professor at Beijing Institute of Nanoenergy and Nanosystems</a:t>
            </a:r>
          </a:p>
          <a:p>
            <a:pPr marL="914400" lvl="1" indent="-457200">
              <a:buFont typeface="Arial" panose="020B0604020202020204" pitchFamily="34" charset="0"/>
              <a:buChar char="•"/>
            </a:pPr>
            <a:r>
              <a:rPr lang="en-US" sz="2400" dirty="0">
                <a:solidFill>
                  <a:schemeClr val="bg1"/>
                </a:solidFill>
                <a:latin typeface="Raleway Black" pitchFamily="2" charset="0"/>
              </a:rPr>
              <a:t>Prof. Zhong Lin Wang</a:t>
            </a:r>
          </a:p>
          <a:p>
            <a:pPr marL="1371600" lvl="2" indent="-457200">
              <a:buFont typeface="Arial" panose="020B0604020202020204" pitchFamily="34" charset="0"/>
              <a:buChar char="•"/>
            </a:pPr>
            <a:r>
              <a:rPr lang="en-US" sz="2000" dirty="0">
                <a:solidFill>
                  <a:schemeClr val="bg1"/>
                </a:solidFill>
                <a:latin typeface="Raleway Black" pitchFamily="2" charset="0"/>
              </a:rPr>
              <a:t>Distinguished Professor at GIT</a:t>
            </a:r>
          </a:p>
          <a:p>
            <a:pPr marL="1371600" lvl="2" indent="-457200">
              <a:buFont typeface="Arial" panose="020B0604020202020204" pitchFamily="34" charset="0"/>
              <a:buChar char="•"/>
            </a:pPr>
            <a:r>
              <a:rPr lang="en-US" sz="2000" dirty="0">
                <a:solidFill>
                  <a:srgbClr val="FFFF00"/>
                </a:solidFill>
                <a:latin typeface="Raleway Black" pitchFamily="2" charset="0"/>
              </a:rPr>
              <a:t>Pioneered Nanogenerators and self-powered sensors</a:t>
            </a:r>
            <a:r>
              <a:rPr lang="en-US" sz="2000" baseline="30000" dirty="0">
                <a:solidFill>
                  <a:srgbClr val="FFFF00"/>
                </a:solidFill>
                <a:latin typeface="+mj-lt"/>
              </a:rPr>
              <a:t>[3]</a:t>
            </a:r>
            <a:endParaRPr lang="en-US" sz="2000" dirty="0">
              <a:solidFill>
                <a:srgbClr val="FFFF00"/>
              </a:solidFill>
              <a:latin typeface="+mj-lt"/>
            </a:endParaRPr>
          </a:p>
          <a:p>
            <a:pPr marL="914400" lvl="1" indent="-457200">
              <a:buFont typeface="Arial" panose="020B0604020202020204" pitchFamily="34" charset="0"/>
              <a:buChar char="•"/>
            </a:pPr>
            <a:r>
              <a:rPr lang="en-US" sz="2000" dirty="0">
                <a:solidFill>
                  <a:schemeClr val="bg1"/>
                </a:solidFill>
                <a:latin typeface="Raleway Black" pitchFamily="2" charset="0"/>
              </a:rPr>
              <a:t>CRediT (Contributor Roles Taxonomy)</a:t>
            </a:r>
          </a:p>
          <a:p>
            <a:pPr marL="1371600" lvl="2" indent="-457200">
              <a:buFont typeface="Arial" panose="020B0604020202020204" pitchFamily="34" charset="0"/>
              <a:buChar char="•"/>
            </a:pPr>
            <a:r>
              <a:rPr lang="en-US" sz="2000" dirty="0">
                <a:solidFill>
                  <a:schemeClr val="bg1"/>
                </a:solidFill>
                <a:latin typeface="Raleway Black" pitchFamily="2" charset="0"/>
              </a:rPr>
              <a:t>Methodology, Supervision, Writing - review &amp; editing</a:t>
            </a:r>
          </a:p>
        </p:txBody>
      </p:sp>
      <p:cxnSp>
        <p:nvCxnSpPr>
          <p:cNvPr id="16" name="Straight Connector 15">
            <a:extLst>
              <a:ext uri="{FF2B5EF4-FFF2-40B4-BE49-F238E27FC236}">
                <a16:creationId xmlns:a16="http://schemas.microsoft.com/office/drawing/2014/main" id="{EE5CD693-9FB0-456C-BCCD-1D06AC49FB0B}"/>
              </a:ext>
            </a:extLst>
          </p:cNvPr>
          <p:cNvCxnSpPr>
            <a:cxnSpLocks/>
            <a:stCxn id="3" idx="6"/>
          </p:cNvCxnSpPr>
          <p:nvPr/>
        </p:nvCxnSpPr>
        <p:spPr>
          <a:xfrm>
            <a:off x="5515898" y="3429000"/>
            <a:ext cx="478460"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39C5EAD-29E0-4C0A-AAFF-AB328DB84BD2}"/>
              </a:ext>
            </a:extLst>
          </p:cNvPr>
          <p:cNvCxnSpPr>
            <a:cxnSpLocks/>
            <a:stCxn id="3" idx="5"/>
          </p:cNvCxnSpPr>
          <p:nvPr/>
        </p:nvCxnSpPr>
        <p:spPr>
          <a:xfrm>
            <a:off x="4726727" y="5334227"/>
            <a:ext cx="549941" cy="789171"/>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A53041F-BB16-4208-8417-508BBE4439A3}"/>
              </a:ext>
            </a:extLst>
          </p:cNvPr>
          <p:cNvCxnSpPr>
            <a:cxnSpLocks/>
            <a:stCxn id="3" idx="7"/>
          </p:cNvCxnSpPr>
          <p:nvPr/>
        </p:nvCxnSpPr>
        <p:spPr>
          <a:xfrm flipV="1">
            <a:off x="4726727" y="734602"/>
            <a:ext cx="549941" cy="789171"/>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pic>
        <p:nvPicPr>
          <p:cNvPr id="28" name="Graphic 27" descr="Scales of justice with solid fill">
            <a:extLst>
              <a:ext uri="{FF2B5EF4-FFF2-40B4-BE49-F238E27FC236}">
                <a16:creationId xmlns:a16="http://schemas.microsoft.com/office/drawing/2014/main" id="{30A5EF70-5CEA-41C4-BDD8-4F1AB7B320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6677" y="4133881"/>
            <a:ext cx="1789646" cy="1789646"/>
          </a:xfrm>
          <a:prstGeom prst="rect">
            <a:avLst/>
          </a:prstGeom>
        </p:spPr>
      </p:pic>
    </p:spTree>
    <p:extLst>
      <p:ext uri="{BB962C8B-B14F-4D97-AF65-F5344CB8AC3E}">
        <p14:creationId xmlns:p14="http://schemas.microsoft.com/office/powerpoint/2010/main" val="2578737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374ED2C-BA1E-4060-B2D6-3276BDFA50CE}"/>
              </a:ext>
            </a:extLst>
          </p:cNvPr>
          <p:cNvSpPr/>
          <p:nvPr/>
        </p:nvSpPr>
        <p:spPr>
          <a:xfrm>
            <a:off x="182268" y="1391227"/>
            <a:ext cx="4718807" cy="4718808"/>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A355000-2BC7-47E3-BEF9-32C0D5D52320}"/>
              </a:ext>
            </a:extLst>
          </p:cNvPr>
          <p:cNvSpPr txBox="1"/>
          <p:nvPr/>
        </p:nvSpPr>
        <p:spPr>
          <a:xfrm>
            <a:off x="1211220" y="2400492"/>
            <a:ext cx="2498870" cy="889386"/>
          </a:xfrm>
          <a:prstGeom prst="rect">
            <a:avLst/>
          </a:prstGeom>
          <a:noFill/>
        </p:spPr>
        <p:txBody>
          <a:bodyPr wrap="none" rtlCol="0">
            <a:spAutoFit/>
          </a:bodyPr>
          <a:lstStyle/>
          <a:p>
            <a:r>
              <a:rPr lang="en-US" sz="6000" spc="-150" dirty="0">
                <a:solidFill>
                  <a:schemeClr val="bg1"/>
                </a:solidFill>
                <a:latin typeface="Raleway Black" pitchFamily="2" charset="0"/>
              </a:rPr>
              <a:t>WHAT?</a:t>
            </a:r>
          </a:p>
        </p:txBody>
      </p:sp>
      <p:cxnSp>
        <p:nvCxnSpPr>
          <p:cNvPr id="8" name="Straight Connector 7">
            <a:extLst>
              <a:ext uri="{FF2B5EF4-FFF2-40B4-BE49-F238E27FC236}">
                <a16:creationId xmlns:a16="http://schemas.microsoft.com/office/drawing/2014/main" id="{981F7883-FA48-4940-AAF1-DAD80443E13D}"/>
              </a:ext>
            </a:extLst>
          </p:cNvPr>
          <p:cNvCxnSpPr/>
          <p:nvPr/>
        </p:nvCxnSpPr>
        <p:spPr>
          <a:xfrm>
            <a:off x="1323347" y="3308054"/>
            <a:ext cx="243665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C094B64-C65E-4A6A-8BE6-F23B1408DA58}"/>
              </a:ext>
            </a:extLst>
          </p:cNvPr>
          <p:cNvSpPr txBox="1"/>
          <p:nvPr/>
        </p:nvSpPr>
        <p:spPr>
          <a:xfrm flipH="1">
            <a:off x="182268" y="3494596"/>
            <a:ext cx="4449945" cy="512070"/>
          </a:xfrm>
          <a:prstGeom prst="rect">
            <a:avLst/>
          </a:prstGeom>
          <a:noFill/>
        </p:spPr>
        <p:txBody>
          <a:bodyPr wrap="square" rtlCol="0">
            <a:spAutoFit/>
          </a:bodyPr>
          <a:lstStyle/>
          <a:p>
            <a:pPr algn="r"/>
            <a:r>
              <a:rPr lang="en-US" sz="3200" spc="-150" dirty="0">
                <a:solidFill>
                  <a:schemeClr val="bg1"/>
                </a:solidFill>
                <a:latin typeface="Raleway Black" pitchFamily="2" charset="0"/>
              </a:rPr>
              <a:t>What is the problem?</a:t>
            </a:r>
          </a:p>
        </p:txBody>
      </p:sp>
      <p:pic>
        <p:nvPicPr>
          <p:cNvPr id="15" name="Graphic 14" descr="Confused face with solid fill with solid fill">
            <a:extLst>
              <a:ext uri="{FF2B5EF4-FFF2-40B4-BE49-F238E27FC236}">
                <a16:creationId xmlns:a16="http://schemas.microsoft.com/office/drawing/2014/main" id="{F1F9E94F-D1ED-4B8B-B67B-F90664526C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5307" y="4043018"/>
            <a:ext cx="2141162" cy="2141162"/>
          </a:xfrm>
          <a:prstGeom prst="rect">
            <a:avLst/>
          </a:prstGeom>
        </p:spPr>
      </p:pic>
      <p:sp>
        <p:nvSpPr>
          <p:cNvPr id="22" name="Oval 21">
            <a:extLst>
              <a:ext uri="{FF2B5EF4-FFF2-40B4-BE49-F238E27FC236}">
                <a16:creationId xmlns:a16="http://schemas.microsoft.com/office/drawing/2014/main" id="{00D2DE9E-9382-454D-8508-EDA4014EAEAE}"/>
              </a:ext>
            </a:extLst>
          </p:cNvPr>
          <p:cNvSpPr/>
          <p:nvPr/>
        </p:nvSpPr>
        <p:spPr>
          <a:xfrm>
            <a:off x="5773292" y="576414"/>
            <a:ext cx="3353222" cy="3353222"/>
          </a:xfrm>
          <a:prstGeom prst="ellipse">
            <a:avLst/>
          </a:prstGeom>
          <a:solidFill>
            <a:schemeClr val="accent2">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6605E49-4CE6-4123-990A-7D74812D0D34}"/>
              </a:ext>
            </a:extLst>
          </p:cNvPr>
          <p:cNvSpPr txBox="1"/>
          <p:nvPr/>
        </p:nvSpPr>
        <p:spPr>
          <a:xfrm>
            <a:off x="6642773" y="1436331"/>
            <a:ext cx="114950" cy="632005"/>
          </a:xfrm>
          <a:prstGeom prst="rect">
            <a:avLst/>
          </a:prstGeom>
          <a:noFill/>
        </p:spPr>
        <p:txBody>
          <a:bodyPr wrap="none" rtlCol="0">
            <a:spAutoFit/>
          </a:bodyPr>
          <a:lstStyle/>
          <a:p>
            <a:endParaRPr lang="en-US" sz="6000" spc="-150" dirty="0">
              <a:solidFill>
                <a:schemeClr val="bg1"/>
              </a:solidFill>
              <a:latin typeface="Raleway Black" pitchFamily="2" charset="0"/>
            </a:endParaRPr>
          </a:p>
        </p:txBody>
      </p:sp>
      <p:cxnSp>
        <p:nvCxnSpPr>
          <p:cNvPr id="62" name="Straight Connector 61">
            <a:extLst>
              <a:ext uri="{FF2B5EF4-FFF2-40B4-BE49-F238E27FC236}">
                <a16:creationId xmlns:a16="http://schemas.microsoft.com/office/drawing/2014/main" id="{30B9FE56-DF08-4A20-87B0-144B92D69835}"/>
              </a:ext>
            </a:extLst>
          </p:cNvPr>
          <p:cNvCxnSpPr>
            <a:cxnSpLocks/>
          </p:cNvCxnSpPr>
          <p:nvPr/>
        </p:nvCxnSpPr>
        <p:spPr>
          <a:xfrm flipV="1">
            <a:off x="8881136" y="1281009"/>
            <a:ext cx="259658" cy="1500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C526390-D2AA-488C-881D-841319691D52}"/>
              </a:ext>
            </a:extLst>
          </p:cNvPr>
          <p:cNvGrpSpPr/>
          <p:nvPr/>
        </p:nvGrpSpPr>
        <p:grpSpPr>
          <a:xfrm>
            <a:off x="5549572" y="1016112"/>
            <a:ext cx="3800662" cy="2473826"/>
            <a:chOff x="4604763" y="2082124"/>
            <a:chExt cx="4631626" cy="3014694"/>
          </a:xfrm>
        </p:grpSpPr>
        <p:pic>
          <p:nvPicPr>
            <p:cNvPr id="27" name="Picture 26" descr="A picture containing person, indoor&#10;&#10;Description automatically generated">
              <a:extLst>
                <a:ext uri="{FF2B5EF4-FFF2-40B4-BE49-F238E27FC236}">
                  <a16:creationId xmlns:a16="http://schemas.microsoft.com/office/drawing/2014/main" id="{E6232F8C-43D2-4E72-B151-E3B4192ADB4A}"/>
                </a:ext>
              </a:extLst>
            </p:cNvPr>
            <p:cNvPicPr>
              <a:picLocks noChangeAspect="1"/>
            </p:cNvPicPr>
            <p:nvPr/>
          </p:nvPicPr>
          <p:blipFill rotWithShape="1">
            <a:blip r:embed="rId5">
              <a:extLst>
                <a:ext uri="{28A0092B-C50C-407E-A947-70E740481C1C}">
                  <a14:useLocalDpi xmlns:a14="http://schemas.microsoft.com/office/drawing/2010/main" val="0"/>
                </a:ext>
              </a:extLst>
            </a:blip>
            <a:srcRect l="11039" t="4386" r="11193" b="3483"/>
            <a:stretch/>
          </p:blipFill>
          <p:spPr>
            <a:xfrm>
              <a:off x="5227332" y="2189526"/>
              <a:ext cx="3379773" cy="2255539"/>
            </a:xfrm>
            <a:prstGeom prst="rect">
              <a:avLst/>
            </a:prstGeom>
          </p:spPr>
        </p:pic>
        <p:pic>
          <p:nvPicPr>
            <p:cNvPr id="17" name="Picture 16" descr="A picture containing text, computer, computer, monitor&#10;&#10;Description automatically generated">
              <a:extLst>
                <a:ext uri="{FF2B5EF4-FFF2-40B4-BE49-F238E27FC236}">
                  <a16:creationId xmlns:a16="http://schemas.microsoft.com/office/drawing/2014/main" id="{3608FD0A-4853-4B54-84CE-F80743CDE2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4763" y="2082124"/>
              <a:ext cx="4631626" cy="3014694"/>
            </a:xfrm>
            <a:prstGeom prst="rect">
              <a:avLst/>
            </a:prstGeom>
          </p:spPr>
        </p:pic>
      </p:grpSp>
      <p:cxnSp>
        <p:nvCxnSpPr>
          <p:cNvPr id="31" name="Straight Connector 30">
            <a:extLst>
              <a:ext uri="{FF2B5EF4-FFF2-40B4-BE49-F238E27FC236}">
                <a16:creationId xmlns:a16="http://schemas.microsoft.com/office/drawing/2014/main" id="{07809BC3-4086-41FD-B5D7-F5D119BFB68B}"/>
              </a:ext>
            </a:extLst>
          </p:cNvPr>
          <p:cNvCxnSpPr>
            <a:cxnSpLocks/>
          </p:cNvCxnSpPr>
          <p:nvPr/>
        </p:nvCxnSpPr>
        <p:spPr>
          <a:xfrm flipV="1">
            <a:off x="4632213" y="2481943"/>
            <a:ext cx="897730" cy="240485"/>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9254AB-67D9-4B7D-878C-145812F1EE3D}"/>
              </a:ext>
            </a:extLst>
          </p:cNvPr>
          <p:cNvSpPr txBox="1"/>
          <p:nvPr/>
        </p:nvSpPr>
        <p:spPr>
          <a:xfrm flipH="1">
            <a:off x="4966162" y="4760080"/>
            <a:ext cx="3353222" cy="1323439"/>
          </a:xfrm>
          <a:prstGeom prst="rect">
            <a:avLst/>
          </a:prstGeom>
          <a:noFill/>
          <a:ln w="76200">
            <a:solidFill>
              <a:schemeClr val="bg1"/>
            </a:solidFill>
          </a:ln>
        </p:spPr>
        <p:txBody>
          <a:bodyPr wrap="square" rtlCol="0">
            <a:spAutoFit/>
          </a:bodyPr>
          <a:lstStyle/>
          <a:p>
            <a:r>
              <a:rPr lang="en-US" sz="2000" dirty="0">
                <a:solidFill>
                  <a:schemeClr val="bg1"/>
                </a:solidFill>
                <a:latin typeface="Raleway Black" pitchFamily="2" charset="0"/>
              </a:rPr>
              <a:t>Human-Machine Interaction Requires:</a:t>
            </a:r>
          </a:p>
          <a:p>
            <a:pPr marL="457200" indent="-457200">
              <a:buFont typeface="Arial" panose="020B0604020202020204" pitchFamily="34" charset="0"/>
              <a:buChar char="•"/>
            </a:pPr>
            <a:r>
              <a:rPr lang="en-US" sz="2000" dirty="0">
                <a:solidFill>
                  <a:schemeClr val="bg1"/>
                </a:solidFill>
                <a:latin typeface="Raleway Black" pitchFamily="2" charset="0"/>
              </a:rPr>
              <a:t>Safety</a:t>
            </a:r>
          </a:p>
          <a:p>
            <a:pPr marL="457200" indent="-457200">
              <a:buFont typeface="Arial" panose="020B0604020202020204" pitchFamily="34" charset="0"/>
              <a:buChar char="•"/>
            </a:pPr>
            <a:r>
              <a:rPr lang="en-US" sz="2000" dirty="0">
                <a:solidFill>
                  <a:schemeClr val="bg1"/>
                </a:solidFill>
                <a:latin typeface="Raleway Black" pitchFamily="2" charset="0"/>
              </a:rPr>
              <a:t>Adaptability</a:t>
            </a:r>
          </a:p>
        </p:txBody>
      </p:sp>
      <p:cxnSp>
        <p:nvCxnSpPr>
          <p:cNvPr id="37" name="Straight Connector 36">
            <a:extLst>
              <a:ext uri="{FF2B5EF4-FFF2-40B4-BE49-F238E27FC236}">
                <a16:creationId xmlns:a16="http://schemas.microsoft.com/office/drawing/2014/main" id="{AE037DE0-0171-4043-AFC9-5E4EA89198EB}"/>
              </a:ext>
            </a:extLst>
          </p:cNvPr>
          <p:cNvCxnSpPr>
            <a:cxnSpLocks/>
            <a:stCxn id="6" idx="5"/>
            <a:endCxn id="34" idx="3"/>
          </p:cNvCxnSpPr>
          <p:nvPr/>
        </p:nvCxnSpPr>
        <p:spPr>
          <a:xfrm>
            <a:off x="4210022" y="5418982"/>
            <a:ext cx="756140" cy="281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E4BAC48F-384C-443F-8C21-1FE7545A59F1}"/>
              </a:ext>
            </a:extLst>
          </p:cNvPr>
          <p:cNvGrpSpPr/>
          <p:nvPr/>
        </p:nvGrpSpPr>
        <p:grpSpPr>
          <a:xfrm>
            <a:off x="9927955" y="1476076"/>
            <a:ext cx="2105649" cy="2051172"/>
            <a:chOff x="9831084" y="996986"/>
            <a:chExt cx="2105649" cy="2051172"/>
          </a:xfrm>
        </p:grpSpPr>
        <p:sp>
          <p:nvSpPr>
            <p:cNvPr id="48" name="Oval 47">
              <a:extLst>
                <a:ext uri="{FF2B5EF4-FFF2-40B4-BE49-F238E27FC236}">
                  <a16:creationId xmlns:a16="http://schemas.microsoft.com/office/drawing/2014/main" id="{4FDEFE2C-6CEC-4D5E-A627-54F7DCAB938B}"/>
                </a:ext>
              </a:extLst>
            </p:cNvPr>
            <p:cNvSpPr/>
            <p:nvPr/>
          </p:nvSpPr>
          <p:spPr>
            <a:xfrm>
              <a:off x="9858944" y="996986"/>
              <a:ext cx="2051172" cy="2051172"/>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D1B48593-DD27-4C2F-B3E3-14A298E70FD7}"/>
                </a:ext>
              </a:extLst>
            </p:cNvPr>
            <p:cNvSpPr txBox="1"/>
            <p:nvPr/>
          </p:nvSpPr>
          <p:spPr>
            <a:xfrm flipH="1">
              <a:off x="9831084" y="1584957"/>
              <a:ext cx="2105649" cy="707886"/>
            </a:xfrm>
            <a:prstGeom prst="rect">
              <a:avLst/>
            </a:prstGeom>
            <a:noFill/>
          </p:spPr>
          <p:txBody>
            <a:bodyPr wrap="square" rtlCol="0">
              <a:spAutoFit/>
            </a:bodyPr>
            <a:lstStyle/>
            <a:p>
              <a:pPr algn="ctr"/>
              <a:r>
                <a:rPr lang="en-US" sz="2000" dirty="0">
                  <a:solidFill>
                    <a:schemeClr val="bg1"/>
                  </a:solidFill>
                  <a:latin typeface="Raleway Black" pitchFamily="2" charset="0"/>
                </a:rPr>
                <a:t>No Proprioception </a:t>
              </a:r>
            </a:p>
          </p:txBody>
        </p:sp>
      </p:grpSp>
      <p:grpSp>
        <p:nvGrpSpPr>
          <p:cNvPr id="54" name="Group 53">
            <a:extLst>
              <a:ext uri="{FF2B5EF4-FFF2-40B4-BE49-F238E27FC236}">
                <a16:creationId xmlns:a16="http://schemas.microsoft.com/office/drawing/2014/main" id="{2003D12B-1D13-4C15-88C6-FC2E9AF0F505}"/>
              </a:ext>
            </a:extLst>
          </p:cNvPr>
          <p:cNvGrpSpPr/>
          <p:nvPr/>
        </p:nvGrpSpPr>
        <p:grpSpPr>
          <a:xfrm>
            <a:off x="8481650" y="3364093"/>
            <a:ext cx="2278170" cy="2278170"/>
            <a:chOff x="8481223" y="2802015"/>
            <a:chExt cx="1898970" cy="1898970"/>
          </a:xfrm>
        </p:grpSpPr>
        <p:sp>
          <p:nvSpPr>
            <p:cNvPr id="49" name="Oval 48">
              <a:extLst>
                <a:ext uri="{FF2B5EF4-FFF2-40B4-BE49-F238E27FC236}">
                  <a16:creationId xmlns:a16="http://schemas.microsoft.com/office/drawing/2014/main" id="{8DF56AAF-223A-4BDC-BC06-456FB1D33C4C}"/>
                </a:ext>
              </a:extLst>
            </p:cNvPr>
            <p:cNvSpPr/>
            <p:nvPr/>
          </p:nvSpPr>
          <p:spPr>
            <a:xfrm>
              <a:off x="8481223" y="2802015"/>
              <a:ext cx="1898970" cy="1898970"/>
            </a:xfrm>
            <a:prstGeom prst="ellipse">
              <a:avLst/>
            </a:prstGeom>
            <a:solidFill>
              <a:schemeClr val="accent5">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D848D17E-4BB2-482B-9769-BB8AE7747453}"/>
                </a:ext>
              </a:extLst>
            </p:cNvPr>
            <p:cNvSpPr txBox="1"/>
            <p:nvPr/>
          </p:nvSpPr>
          <p:spPr>
            <a:xfrm flipH="1">
              <a:off x="8542832" y="3111928"/>
              <a:ext cx="1775751" cy="1200329"/>
            </a:xfrm>
            <a:prstGeom prst="rect">
              <a:avLst/>
            </a:prstGeom>
            <a:noFill/>
          </p:spPr>
          <p:txBody>
            <a:bodyPr wrap="square" rtlCol="0">
              <a:spAutoFit/>
            </a:bodyPr>
            <a:lstStyle/>
            <a:p>
              <a:pPr algn="ctr"/>
              <a:r>
                <a:rPr lang="en-US" sz="2800" spc="-150" dirty="0">
                  <a:solidFill>
                    <a:schemeClr val="bg1"/>
                  </a:solidFill>
                  <a:latin typeface="Raleway Black" pitchFamily="2" charset="0"/>
                </a:rPr>
                <a:t>Not Safe </a:t>
              </a:r>
            </a:p>
            <a:p>
              <a:pPr algn="ctr"/>
              <a:r>
                <a:rPr lang="en-US" sz="2800" spc="-150" dirty="0">
                  <a:solidFill>
                    <a:schemeClr val="bg1"/>
                  </a:solidFill>
                  <a:latin typeface="Raleway Black" pitchFamily="2" charset="0"/>
                </a:rPr>
                <a:t>or Adaptable</a:t>
              </a:r>
            </a:p>
          </p:txBody>
        </p:sp>
      </p:grpSp>
      <p:grpSp>
        <p:nvGrpSpPr>
          <p:cNvPr id="52" name="Group 51">
            <a:extLst>
              <a:ext uri="{FF2B5EF4-FFF2-40B4-BE49-F238E27FC236}">
                <a16:creationId xmlns:a16="http://schemas.microsoft.com/office/drawing/2014/main" id="{0B53E2A1-8602-42DD-904A-53C78FFC6881}"/>
              </a:ext>
            </a:extLst>
          </p:cNvPr>
          <p:cNvGrpSpPr/>
          <p:nvPr/>
        </p:nvGrpSpPr>
        <p:grpSpPr>
          <a:xfrm>
            <a:off x="9114757" y="485802"/>
            <a:ext cx="1153428" cy="1153428"/>
            <a:chOff x="8861130" y="142536"/>
            <a:chExt cx="1153428" cy="1153428"/>
          </a:xfrm>
        </p:grpSpPr>
        <p:sp>
          <p:nvSpPr>
            <p:cNvPr id="46" name="Oval 45">
              <a:extLst>
                <a:ext uri="{FF2B5EF4-FFF2-40B4-BE49-F238E27FC236}">
                  <a16:creationId xmlns:a16="http://schemas.microsoft.com/office/drawing/2014/main" id="{6A4F0186-7A6C-4283-8C31-9E719293AA4E}"/>
                </a:ext>
              </a:extLst>
            </p:cNvPr>
            <p:cNvSpPr/>
            <p:nvPr/>
          </p:nvSpPr>
          <p:spPr>
            <a:xfrm>
              <a:off x="8861130" y="142536"/>
              <a:ext cx="1153428" cy="1153428"/>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CF5EAD5B-B774-4984-B46D-AFFAC457586F}"/>
                </a:ext>
              </a:extLst>
            </p:cNvPr>
            <p:cNvSpPr txBox="1"/>
            <p:nvPr/>
          </p:nvSpPr>
          <p:spPr>
            <a:xfrm flipH="1">
              <a:off x="9005579" y="451178"/>
              <a:ext cx="855039" cy="461665"/>
            </a:xfrm>
            <a:prstGeom prst="rect">
              <a:avLst/>
            </a:prstGeom>
            <a:noFill/>
          </p:spPr>
          <p:txBody>
            <a:bodyPr wrap="square" rtlCol="0">
              <a:spAutoFit/>
            </a:bodyPr>
            <a:lstStyle/>
            <a:p>
              <a:r>
                <a:rPr lang="en-US" sz="2400" spc="-150" dirty="0">
                  <a:solidFill>
                    <a:schemeClr val="bg1"/>
                  </a:solidFill>
                  <a:latin typeface="Raleway Black" pitchFamily="2" charset="0"/>
                </a:rPr>
                <a:t>Hard</a:t>
              </a:r>
            </a:p>
          </p:txBody>
        </p:sp>
      </p:grpSp>
      <p:cxnSp>
        <p:nvCxnSpPr>
          <p:cNvPr id="65" name="Straight Connector 64">
            <a:extLst>
              <a:ext uri="{FF2B5EF4-FFF2-40B4-BE49-F238E27FC236}">
                <a16:creationId xmlns:a16="http://schemas.microsoft.com/office/drawing/2014/main" id="{686601AA-4343-4EBC-BACB-1659FD3CF671}"/>
              </a:ext>
            </a:extLst>
          </p:cNvPr>
          <p:cNvCxnSpPr>
            <a:cxnSpLocks/>
            <a:stCxn id="22" idx="6"/>
          </p:cNvCxnSpPr>
          <p:nvPr/>
        </p:nvCxnSpPr>
        <p:spPr>
          <a:xfrm>
            <a:off x="9126514" y="2253025"/>
            <a:ext cx="82930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6250EF6-9412-46B8-B79F-55B32941D8B7}"/>
              </a:ext>
            </a:extLst>
          </p:cNvPr>
          <p:cNvCxnSpPr>
            <a:cxnSpLocks/>
            <a:endCxn id="49" idx="1"/>
          </p:cNvCxnSpPr>
          <p:nvPr/>
        </p:nvCxnSpPr>
        <p:spPr>
          <a:xfrm>
            <a:off x="8555562" y="3489938"/>
            <a:ext cx="259718" cy="20778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819BF26-2D80-4F7D-B46C-49B871D6088A}"/>
              </a:ext>
            </a:extLst>
          </p:cNvPr>
          <p:cNvSpPr txBox="1"/>
          <p:nvPr/>
        </p:nvSpPr>
        <p:spPr>
          <a:xfrm>
            <a:off x="7220884" y="3380059"/>
            <a:ext cx="496755" cy="307777"/>
          </a:xfrm>
          <a:prstGeom prst="rect">
            <a:avLst/>
          </a:prstGeom>
          <a:noFill/>
        </p:spPr>
        <p:txBody>
          <a:bodyPr wrap="square">
            <a:spAutoFit/>
          </a:bodyPr>
          <a:lstStyle/>
          <a:p>
            <a:r>
              <a:rPr lang="en-US" sz="1400" dirty="0">
                <a:solidFill>
                  <a:schemeClr val="bg1"/>
                </a:solidFill>
              </a:rPr>
              <a:t>[4]</a:t>
            </a:r>
          </a:p>
        </p:txBody>
      </p:sp>
    </p:spTree>
    <p:extLst>
      <p:ext uri="{BB962C8B-B14F-4D97-AF65-F5344CB8AC3E}">
        <p14:creationId xmlns:p14="http://schemas.microsoft.com/office/powerpoint/2010/main" val="2589178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44" name="Slide Zoom 43">
                <a:extLst>
                  <a:ext uri="{FF2B5EF4-FFF2-40B4-BE49-F238E27FC236}">
                    <a16:creationId xmlns:a16="http://schemas.microsoft.com/office/drawing/2014/main" id="{D7F780E5-A9B3-4ED1-B569-911A1AE39195}"/>
                  </a:ext>
                </a:extLst>
              </p:cNvPr>
              <p:cNvGraphicFramePr>
                <a:graphicFrameLocks noChangeAspect="1"/>
              </p:cNvGraphicFramePr>
              <p:nvPr>
                <p:extLst>
                  <p:ext uri="{D42A27DB-BD31-4B8C-83A1-F6EECF244321}">
                    <p14:modId xmlns:p14="http://schemas.microsoft.com/office/powerpoint/2010/main" val="928296397"/>
                  </p:ext>
                </p:extLst>
              </p:nvPr>
            </p:nvGraphicFramePr>
            <p:xfrm>
              <a:off x="6515996" y="4068692"/>
              <a:ext cx="2521672" cy="2438420"/>
            </p:xfrm>
            <a:graphic>
              <a:graphicData uri="http://schemas.microsoft.com/office/powerpoint/2016/slidezoom">
                <pslz:sldZm>
                  <pslz:sldZmObj sldId="291" cId="1602346984">
                    <pslz:zmPr id="{FAAD0173-4EAF-49C7-BD11-2DA22A7CDFA1}"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521672" cy="2438420"/>
                        </a:xfrm>
                        <a:prstGeom prst="rect">
                          <a:avLst/>
                        </a:prstGeom>
                      </p166:spPr>
                    </pslz:zmPr>
                  </pslz:sldZmObj>
                </pslz:sldZm>
              </a:graphicData>
            </a:graphic>
          </p:graphicFrame>
        </mc:Choice>
        <mc:Fallback>
          <p:pic>
            <p:nvPicPr>
              <p:cNvPr id="44" name="Slide Zoom 43">
                <a:hlinkClick r:id="rId4" action="ppaction://hlinksldjump"/>
                <a:extLst>
                  <a:ext uri="{FF2B5EF4-FFF2-40B4-BE49-F238E27FC236}">
                    <a16:creationId xmlns:a16="http://schemas.microsoft.com/office/drawing/2014/main" id="{D7F780E5-A9B3-4ED1-B569-911A1AE39195}"/>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6515996" y="4068692"/>
                <a:ext cx="2521672" cy="2438420"/>
              </a:xfrm>
              <a:prstGeom prst="rect">
                <a:avLst/>
              </a:prstGeom>
            </p:spPr>
          </p:pic>
        </mc:Fallback>
      </mc:AlternateContent>
      <p:grpSp>
        <p:nvGrpSpPr>
          <p:cNvPr id="10" name="Group 9">
            <a:extLst>
              <a:ext uri="{FF2B5EF4-FFF2-40B4-BE49-F238E27FC236}">
                <a16:creationId xmlns:a16="http://schemas.microsoft.com/office/drawing/2014/main" id="{7631D86F-0FE9-4E8B-BD98-844AB0844DD3}"/>
              </a:ext>
            </a:extLst>
          </p:cNvPr>
          <p:cNvGrpSpPr/>
          <p:nvPr/>
        </p:nvGrpSpPr>
        <p:grpSpPr>
          <a:xfrm>
            <a:off x="249237" y="734602"/>
            <a:ext cx="5388796" cy="5388796"/>
            <a:chOff x="6136329" y="734602"/>
            <a:chExt cx="5388796" cy="5388796"/>
          </a:xfrm>
        </p:grpSpPr>
        <p:sp>
          <p:nvSpPr>
            <p:cNvPr id="6" name="Oval 5">
              <a:extLst>
                <a:ext uri="{FF2B5EF4-FFF2-40B4-BE49-F238E27FC236}">
                  <a16:creationId xmlns:a16="http://schemas.microsoft.com/office/drawing/2014/main" id="{ECA8C20B-27A8-4AD9-B407-90511C44CDC9}"/>
                </a:ext>
              </a:extLst>
            </p:cNvPr>
            <p:cNvSpPr/>
            <p:nvPr/>
          </p:nvSpPr>
          <p:spPr>
            <a:xfrm>
              <a:off x="6136329" y="734602"/>
              <a:ext cx="5388796" cy="5388796"/>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2937D75-BDCC-4C50-B8EE-84F21E89FE9F}"/>
                </a:ext>
              </a:extLst>
            </p:cNvPr>
            <p:cNvSpPr txBox="1"/>
            <p:nvPr/>
          </p:nvSpPr>
          <p:spPr>
            <a:xfrm>
              <a:off x="7513167" y="1972639"/>
              <a:ext cx="2467342" cy="1015663"/>
            </a:xfrm>
            <a:prstGeom prst="rect">
              <a:avLst/>
            </a:prstGeom>
            <a:noFill/>
          </p:spPr>
          <p:txBody>
            <a:bodyPr wrap="none" rtlCol="0">
              <a:spAutoFit/>
            </a:bodyPr>
            <a:lstStyle/>
            <a:p>
              <a:r>
                <a:rPr lang="en-US" sz="6000" spc="-150" dirty="0">
                  <a:solidFill>
                    <a:schemeClr val="bg1"/>
                  </a:solidFill>
                  <a:latin typeface="Raleway Black" pitchFamily="2" charset="0"/>
                </a:rPr>
                <a:t>HOW?</a:t>
              </a:r>
            </a:p>
          </p:txBody>
        </p:sp>
        <p:cxnSp>
          <p:nvCxnSpPr>
            <p:cNvPr id="8" name="Straight Connector 7">
              <a:extLst>
                <a:ext uri="{FF2B5EF4-FFF2-40B4-BE49-F238E27FC236}">
                  <a16:creationId xmlns:a16="http://schemas.microsoft.com/office/drawing/2014/main" id="{112B2F36-EAF8-4315-AB7F-E5C47ADFD63A}"/>
                </a:ext>
              </a:extLst>
            </p:cNvPr>
            <p:cNvCxnSpPr/>
            <p:nvPr/>
          </p:nvCxnSpPr>
          <p:spPr>
            <a:xfrm>
              <a:off x="7439421" y="2923585"/>
              <a:ext cx="278261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B3D7B5-6E00-4558-AC4D-90D2D67BCB9E}"/>
                </a:ext>
              </a:extLst>
            </p:cNvPr>
            <p:cNvSpPr txBox="1"/>
            <p:nvPr/>
          </p:nvSpPr>
          <p:spPr>
            <a:xfrm flipH="1">
              <a:off x="6622060" y="3076561"/>
              <a:ext cx="4249555" cy="1077218"/>
            </a:xfrm>
            <a:prstGeom prst="rect">
              <a:avLst/>
            </a:prstGeom>
            <a:noFill/>
          </p:spPr>
          <p:txBody>
            <a:bodyPr wrap="square" rtlCol="0">
              <a:spAutoFit/>
            </a:bodyPr>
            <a:lstStyle/>
            <a:p>
              <a:pPr algn="r"/>
              <a:r>
                <a:rPr lang="en-US" sz="3200" spc="-150" dirty="0">
                  <a:solidFill>
                    <a:schemeClr val="bg1"/>
                  </a:solidFill>
                  <a:latin typeface="Raleway Black" pitchFamily="2" charset="0"/>
                </a:rPr>
                <a:t>How does this study address the problem?</a:t>
              </a:r>
            </a:p>
          </p:txBody>
        </p:sp>
      </p:grpSp>
      <p:pic>
        <p:nvPicPr>
          <p:cNvPr id="12" name="Graphic 11" descr="Brainstorm with solid fill">
            <a:extLst>
              <a:ext uri="{FF2B5EF4-FFF2-40B4-BE49-F238E27FC236}">
                <a16:creationId xmlns:a16="http://schemas.microsoft.com/office/drawing/2014/main" id="{C5A92D1E-3B8D-419D-956D-050CB03740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9569" y="4041607"/>
            <a:ext cx="1948132" cy="1948132"/>
          </a:xfrm>
          <a:prstGeom prst="rect">
            <a:avLst/>
          </a:prstGeom>
        </p:spPr>
      </p:pic>
      <p:cxnSp>
        <p:nvCxnSpPr>
          <p:cNvPr id="13" name="Straight Connector 12">
            <a:extLst>
              <a:ext uri="{FF2B5EF4-FFF2-40B4-BE49-F238E27FC236}">
                <a16:creationId xmlns:a16="http://schemas.microsoft.com/office/drawing/2014/main" id="{603B8854-FF46-4110-8E47-795C90ED5964}"/>
              </a:ext>
            </a:extLst>
          </p:cNvPr>
          <p:cNvCxnSpPr>
            <a:cxnSpLocks/>
            <a:stCxn id="6" idx="7"/>
          </p:cNvCxnSpPr>
          <p:nvPr/>
        </p:nvCxnSpPr>
        <p:spPr>
          <a:xfrm flipV="1">
            <a:off x="4848862" y="1106942"/>
            <a:ext cx="1247138" cy="416831"/>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FD9404C5-801E-42AA-9AF5-D1C5A0696DF2}"/>
              </a:ext>
            </a:extLst>
          </p:cNvPr>
          <p:cNvGrpSpPr/>
          <p:nvPr/>
        </p:nvGrpSpPr>
        <p:grpSpPr>
          <a:xfrm>
            <a:off x="6496081" y="350888"/>
            <a:ext cx="2438418" cy="2438418"/>
            <a:chOff x="6527782" y="348029"/>
            <a:chExt cx="2438418" cy="2438418"/>
          </a:xfrm>
        </p:grpSpPr>
        <p:sp>
          <p:nvSpPr>
            <p:cNvPr id="17" name="Oval 16">
              <a:extLst>
                <a:ext uri="{FF2B5EF4-FFF2-40B4-BE49-F238E27FC236}">
                  <a16:creationId xmlns:a16="http://schemas.microsoft.com/office/drawing/2014/main" id="{CC7D8D8A-B7A0-4904-8AF3-D7905B945614}"/>
                </a:ext>
              </a:extLst>
            </p:cNvPr>
            <p:cNvSpPr/>
            <p:nvPr/>
          </p:nvSpPr>
          <p:spPr>
            <a:xfrm>
              <a:off x="6527782" y="348029"/>
              <a:ext cx="2438418" cy="2438418"/>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9B9538D-067A-4EA5-B52E-FE69AFA1CC48}"/>
                </a:ext>
              </a:extLst>
            </p:cNvPr>
            <p:cNvSpPr txBox="1"/>
            <p:nvPr/>
          </p:nvSpPr>
          <p:spPr>
            <a:xfrm flipH="1">
              <a:off x="6657708" y="772310"/>
              <a:ext cx="2190592" cy="1200329"/>
            </a:xfrm>
            <a:prstGeom prst="rect">
              <a:avLst/>
            </a:prstGeom>
            <a:noFill/>
          </p:spPr>
          <p:txBody>
            <a:bodyPr wrap="square" rtlCol="0">
              <a:spAutoFit/>
            </a:bodyPr>
            <a:lstStyle/>
            <a:p>
              <a:pPr algn="ctr"/>
              <a:r>
                <a:rPr lang="en-US" sz="2400" spc="-150" dirty="0">
                  <a:solidFill>
                    <a:schemeClr val="bg1"/>
                  </a:solidFill>
                  <a:latin typeface="Raleway Black" pitchFamily="2" charset="0"/>
                </a:rPr>
                <a:t>Pneumatic Soft Actuators (PSA)</a:t>
              </a:r>
            </a:p>
          </p:txBody>
        </p:sp>
      </p:grpSp>
      <p:pic>
        <p:nvPicPr>
          <p:cNvPr id="20" name="Graphic 19" descr="Badge Follow with solid fill">
            <a:extLst>
              <a:ext uri="{FF2B5EF4-FFF2-40B4-BE49-F238E27FC236}">
                <a16:creationId xmlns:a16="http://schemas.microsoft.com/office/drawing/2014/main" id="{172C2215-8898-4237-8544-88226734F6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16782" y="3098791"/>
            <a:ext cx="660418" cy="660418"/>
          </a:xfrm>
          <a:prstGeom prst="rect">
            <a:avLst/>
          </a:prstGeom>
        </p:spPr>
      </p:pic>
      <p:cxnSp>
        <p:nvCxnSpPr>
          <p:cNvPr id="22" name="Straight Connector 21">
            <a:extLst>
              <a:ext uri="{FF2B5EF4-FFF2-40B4-BE49-F238E27FC236}">
                <a16:creationId xmlns:a16="http://schemas.microsoft.com/office/drawing/2014/main" id="{EBB895E9-4F83-4902-B8A2-8FBD80B5CDE5}"/>
              </a:ext>
            </a:extLst>
          </p:cNvPr>
          <p:cNvCxnSpPr>
            <a:cxnSpLocks/>
          </p:cNvCxnSpPr>
          <p:nvPr/>
        </p:nvCxnSpPr>
        <p:spPr>
          <a:xfrm>
            <a:off x="4913806" y="5378752"/>
            <a:ext cx="1153251" cy="37234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ECA510EE-C0A1-41E2-85C4-84BD8B1E7444}"/>
              </a:ext>
            </a:extLst>
          </p:cNvPr>
          <p:cNvGrpSpPr/>
          <p:nvPr/>
        </p:nvGrpSpPr>
        <p:grpSpPr>
          <a:xfrm>
            <a:off x="9171548" y="2209791"/>
            <a:ext cx="2438418" cy="2438418"/>
            <a:chOff x="6527782" y="348029"/>
            <a:chExt cx="2438418" cy="2438418"/>
          </a:xfrm>
        </p:grpSpPr>
        <p:sp>
          <p:nvSpPr>
            <p:cNvPr id="32" name="Oval 31">
              <a:extLst>
                <a:ext uri="{FF2B5EF4-FFF2-40B4-BE49-F238E27FC236}">
                  <a16:creationId xmlns:a16="http://schemas.microsoft.com/office/drawing/2014/main" id="{AE6E7AB8-FEA9-4C36-AB60-AED53FD05634}"/>
                </a:ext>
              </a:extLst>
            </p:cNvPr>
            <p:cNvSpPr/>
            <p:nvPr/>
          </p:nvSpPr>
          <p:spPr>
            <a:xfrm>
              <a:off x="6527782" y="348029"/>
              <a:ext cx="2438418" cy="2438418"/>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CDDF4F4-6401-4485-9FE7-679F66FA19BC}"/>
                </a:ext>
              </a:extLst>
            </p:cNvPr>
            <p:cNvSpPr txBox="1"/>
            <p:nvPr/>
          </p:nvSpPr>
          <p:spPr>
            <a:xfrm flipH="1">
              <a:off x="6651695" y="1061823"/>
              <a:ext cx="2190592" cy="830997"/>
            </a:xfrm>
            <a:prstGeom prst="rect">
              <a:avLst/>
            </a:prstGeom>
            <a:noFill/>
          </p:spPr>
          <p:txBody>
            <a:bodyPr wrap="square" rtlCol="0">
              <a:spAutoFit/>
            </a:bodyPr>
            <a:lstStyle/>
            <a:p>
              <a:pPr algn="ctr"/>
              <a:r>
                <a:rPr lang="en-US" sz="2400" spc="-150" dirty="0">
                  <a:solidFill>
                    <a:schemeClr val="bg1"/>
                  </a:solidFill>
                  <a:latin typeface="Raleway Black" pitchFamily="2" charset="0"/>
                </a:rPr>
                <a:t>Sensorized PSA</a:t>
              </a:r>
            </a:p>
          </p:txBody>
        </p:sp>
      </p:grpSp>
      <p:cxnSp>
        <p:nvCxnSpPr>
          <p:cNvPr id="34" name="Straight Connector 33">
            <a:extLst>
              <a:ext uri="{FF2B5EF4-FFF2-40B4-BE49-F238E27FC236}">
                <a16:creationId xmlns:a16="http://schemas.microsoft.com/office/drawing/2014/main" id="{A30B0A1A-142A-4DC6-A2C3-27E640BFE4BB}"/>
              </a:ext>
            </a:extLst>
          </p:cNvPr>
          <p:cNvCxnSpPr>
            <a:cxnSpLocks/>
            <a:stCxn id="17" idx="6"/>
          </p:cNvCxnSpPr>
          <p:nvPr/>
        </p:nvCxnSpPr>
        <p:spPr>
          <a:xfrm>
            <a:off x="8934499" y="1570097"/>
            <a:ext cx="675168" cy="551549"/>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E6D93A-0DA5-4027-BC55-7E3D6E95AB4B}"/>
              </a:ext>
            </a:extLst>
          </p:cNvPr>
          <p:cNvCxnSpPr>
            <a:cxnSpLocks/>
          </p:cNvCxnSpPr>
          <p:nvPr/>
        </p:nvCxnSpPr>
        <p:spPr>
          <a:xfrm flipV="1">
            <a:off x="8934499" y="4690599"/>
            <a:ext cx="675168" cy="343369"/>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52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44CEF1-8BC5-4A6C-ABC9-41EABE76DD8D}"/>
              </a:ext>
            </a:extLst>
          </p:cNvPr>
          <p:cNvPicPr>
            <a:picLocks noChangeAspect="1"/>
          </p:cNvPicPr>
          <p:nvPr/>
        </p:nvPicPr>
        <p:blipFill>
          <a:blip r:embed="rId3"/>
          <a:stretch>
            <a:fillRect/>
          </a:stretch>
        </p:blipFill>
        <p:spPr>
          <a:xfrm>
            <a:off x="188425" y="762681"/>
            <a:ext cx="3502340" cy="3387510"/>
          </a:xfrm>
          <a:prstGeom prst="rect">
            <a:avLst/>
          </a:prstGeom>
        </p:spPr>
      </p:pic>
      <p:sp>
        <p:nvSpPr>
          <p:cNvPr id="3" name="Oval 2">
            <a:extLst>
              <a:ext uri="{FF2B5EF4-FFF2-40B4-BE49-F238E27FC236}">
                <a16:creationId xmlns:a16="http://schemas.microsoft.com/office/drawing/2014/main" id="{FF8A36BC-69D8-4AEB-84AA-8D14707489C3}"/>
              </a:ext>
            </a:extLst>
          </p:cNvPr>
          <p:cNvSpPr/>
          <p:nvPr/>
        </p:nvSpPr>
        <p:spPr>
          <a:xfrm>
            <a:off x="5028225" y="762681"/>
            <a:ext cx="3353222" cy="3353222"/>
          </a:xfrm>
          <a:prstGeom prst="ellipse">
            <a:avLst/>
          </a:prstGeom>
          <a:solidFill>
            <a:schemeClr val="accent2">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10;&#10;Description automatically generated with low confidence">
            <a:extLst>
              <a:ext uri="{FF2B5EF4-FFF2-40B4-BE49-F238E27FC236}">
                <a16:creationId xmlns:a16="http://schemas.microsoft.com/office/drawing/2014/main" id="{2762A7CB-8A62-4321-BA38-F69CFF337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378" y="1078275"/>
            <a:ext cx="2773405" cy="2090506"/>
          </a:xfrm>
          <a:prstGeom prst="rect">
            <a:avLst/>
          </a:prstGeom>
        </p:spPr>
      </p:pic>
      <p:pic>
        <p:nvPicPr>
          <p:cNvPr id="6" name="Picture 5" descr="A picture containing text, computer, computer, monitor&#10;&#10;Description automatically generated">
            <a:extLst>
              <a:ext uri="{FF2B5EF4-FFF2-40B4-BE49-F238E27FC236}">
                <a16:creationId xmlns:a16="http://schemas.microsoft.com/office/drawing/2014/main" id="{A08AE01B-9137-4571-8581-44B10CEAA9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1749" y="1077087"/>
            <a:ext cx="3800662" cy="2473826"/>
          </a:xfrm>
          <a:prstGeom prst="rect">
            <a:avLst/>
          </a:prstGeom>
        </p:spPr>
      </p:pic>
      <p:cxnSp>
        <p:nvCxnSpPr>
          <p:cNvPr id="10" name="Straight Connector 9">
            <a:extLst>
              <a:ext uri="{FF2B5EF4-FFF2-40B4-BE49-F238E27FC236}">
                <a16:creationId xmlns:a16="http://schemas.microsoft.com/office/drawing/2014/main" id="{5C0394A5-EEF3-44F0-AA66-8E2AE0E5FD6C}"/>
              </a:ext>
            </a:extLst>
          </p:cNvPr>
          <p:cNvCxnSpPr>
            <a:cxnSpLocks/>
          </p:cNvCxnSpPr>
          <p:nvPr/>
        </p:nvCxnSpPr>
        <p:spPr>
          <a:xfrm>
            <a:off x="3530249" y="2331650"/>
            <a:ext cx="1492465" cy="0"/>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E69500-737E-43A8-8CF5-449599577ADE}"/>
              </a:ext>
            </a:extLst>
          </p:cNvPr>
          <p:cNvCxnSpPr>
            <a:cxnSpLocks/>
            <a:stCxn id="3" idx="3"/>
          </p:cNvCxnSpPr>
          <p:nvPr/>
        </p:nvCxnSpPr>
        <p:spPr>
          <a:xfrm flipH="1">
            <a:off x="4801749" y="3624835"/>
            <a:ext cx="717544" cy="600032"/>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45C5057-DECC-4BDE-A90A-FB219F629BAA}"/>
              </a:ext>
            </a:extLst>
          </p:cNvPr>
          <p:cNvGrpSpPr/>
          <p:nvPr/>
        </p:nvGrpSpPr>
        <p:grpSpPr>
          <a:xfrm>
            <a:off x="2296059" y="3978139"/>
            <a:ext cx="2851674" cy="2789412"/>
            <a:chOff x="2708061" y="3929587"/>
            <a:chExt cx="2851674" cy="2789412"/>
          </a:xfrm>
        </p:grpSpPr>
        <p:sp>
          <p:nvSpPr>
            <p:cNvPr id="15" name="Oval 14">
              <a:extLst>
                <a:ext uri="{FF2B5EF4-FFF2-40B4-BE49-F238E27FC236}">
                  <a16:creationId xmlns:a16="http://schemas.microsoft.com/office/drawing/2014/main" id="{791DC8A2-4733-4CE0-A7DE-EB11C81DA3EB}"/>
                </a:ext>
              </a:extLst>
            </p:cNvPr>
            <p:cNvSpPr/>
            <p:nvPr/>
          </p:nvSpPr>
          <p:spPr>
            <a:xfrm>
              <a:off x="2727996" y="3929587"/>
              <a:ext cx="2789412" cy="2789412"/>
            </a:xfrm>
            <a:prstGeom prst="ellipse">
              <a:avLst/>
            </a:prstGeom>
            <a:solidFill>
              <a:schemeClr val="accent2">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93F3A30-B00C-46E0-88E1-AF0FC9757B73}"/>
                </a:ext>
              </a:extLst>
            </p:cNvPr>
            <p:cNvSpPr txBox="1"/>
            <p:nvPr/>
          </p:nvSpPr>
          <p:spPr>
            <a:xfrm>
              <a:off x="2708061" y="4594248"/>
              <a:ext cx="2851674" cy="1015663"/>
            </a:xfrm>
            <a:prstGeom prst="rect">
              <a:avLst/>
            </a:prstGeom>
            <a:noFill/>
          </p:spPr>
          <p:txBody>
            <a:bodyPr wrap="square">
              <a:spAutoFit/>
            </a:bodyPr>
            <a:lstStyle/>
            <a:p>
              <a:pPr algn="ctr"/>
              <a:r>
                <a:rPr lang="en-US" sz="2000" dirty="0">
                  <a:solidFill>
                    <a:schemeClr val="bg1"/>
                  </a:solidFill>
                  <a:latin typeface="Raleway Black" pitchFamily="2" charset="0"/>
                </a:rPr>
                <a:t>Contact Electrification</a:t>
              </a:r>
            </a:p>
            <a:p>
              <a:pPr algn="ctr"/>
              <a:r>
                <a:rPr lang="en-US" sz="2000" dirty="0">
                  <a:solidFill>
                    <a:schemeClr val="bg1"/>
                  </a:solidFill>
                  <a:latin typeface="Raleway Black" pitchFamily="2" charset="0"/>
                </a:rPr>
                <a:t>(Triboelectric Effect)</a:t>
              </a:r>
            </a:p>
          </p:txBody>
        </p:sp>
      </p:grpSp>
      <p:grpSp>
        <p:nvGrpSpPr>
          <p:cNvPr id="21" name="Group 20">
            <a:extLst>
              <a:ext uri="{FF2B5EF4-FFF2-40B4-BE49-F238E27FC236}">
                <a16:creationId xmlns:a16="http://schemas.microsoft.com/office/drawing/2014/main" id="{28060057-DC29-4E08-8185-FADB3731723A}"/>
              </a:ext>
            </a:extLst>
          </p:cNvPr>
          <p:cNvGrpSpPr/>
          <p:nvPr/>
        </p:nvGrpSpPr>
        <p:grpSpPr>
          <a:xfrm>
            <a:off x="4863969" y="249751"/>
            <a:ext cx="6372601" cy="6413712"/>
            <a:chOff x="-875128" y="232003"/>
            <a:chExt cx="6372601" cy="6413712"/>
          </a:xfrm>
        </p:grpSpPr>
        <p:sp>
          <p:nvSpPr>
            <p:cNvPr id="22" name="Oval 21">
              <a:extLst>
                <a:ext uri="{FF2B5EF4-FFF2-40B4-BE49-F238E27FC236}">
                  <a16:creationId xmlns:a16="http://schemas.microsoft.com/office/drawing/2014/main" id="{1569EFF7-DB4B-42A7-A7BD-F9169CEB57EF}"/>
                </a:ext>
              </a:extLst>
            </p:cNvPr>
            <p:cNvSpPr/>
            <p:nvPr/>
          </p:nvSpPr>
          <p:spPr>
            <a:xfrm>
              <a:off x="2708061" y="3856303"/>
              <a:ext cx="2789412" cy="2789412"/>
            </a:xfrm>
            <a:prstGeom prst="ellipse">
              <a:avLst/>
            </a:prstGeom>
            <a:solidFill>
              <a:schemeClr val="accent2">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B6BF02C-E119-4B17-805D-32A6D02C1065}"/>
                </a:ext>
              </a:extLst>
            </p:cNvPr>
            <p:cNvSpPr txBox="1"/>
            <p:nvPr/>
          </p:nvSpPr>
          <p:spPr>
            <a:xfrm>
              <a:off x="2708061" y="4778941"/>
              <a:ext cx="2789412" cy="707886"/>
            </a:xfrm>
            <a:prstGeom prst="rect">
              <a:avLst/>
            </a:prstGeom>
            <a:noFill/>
          </p:spPr>
          <p:txBody>
            <a:bodyPr wrap="square">
              <a:spAutoFit/>
            </a:bodyPr>
            <a:lstStyle/>
            <a:p>
              <a:pPr algn="ctr"/>
              <a:r>
                <a:rPr lang="en-US" sz="2000" dirty="0">
                  <a:solidFill>
                    <a:schemeClr val="bg1"/>
                  </a:solidFill>
                  <a:latin typeface="Raleway Black" pitchFamily="2" charset="0"/>
                </a:rPr>
                <a:t>Electrostatic Induction</a:t>
              </a:r>
            </a:p>
          </p:txBody>
        </p:sp>
        <p:sp>
          <p:nvSpPr>
            <p:cNvPr id="29" name="TextBox 28">
              <a:extLst>
                <a:ext uri="{FF2B5EF4-FFF2-40B4-BE49-F238E27FC236}">
                  <a16:creationId xmlns:a16="http://schemas.microsoft.com/office/drawing/2014/main" id="{96805FD4-072C-4E4B-BC0A-6A647D11E30B}"/>
                </a:ext>
              </a:extLst>
            </p:cNvPr>
            <p:cNvSpPr txBox="1"/>
            <p:nvPr/>
          </p:nvSpPr>
          <p:spPr>
            <a:xfrm>
              <a:off x="-875128" y="232003"/>
              <a:ext cx="3676222" cy="400110"/>
            </a:xfrm>
            <a:prstGeom prst="rect">
              <a:avLst/>
            </a:prstGeom>
            <a:noFill/>
          </p:spPr>
          <p:txBody>
            <a:bodyPr wrap="square">
              <a:spAutoFit/>
            </a:bodyPr>
            <a:lstStyle/>
            <a:p>
              <a:pPr algn="ctr"/>
              <a:r>
                <a:rPr lang="en-US" sz="2000" dirty="0">
                  <a:solidFill>
                    <a:schemeClr val="bg1"/>
                  </a:solidFill>
                  <a:latin typeface="Raleway Black" pitchFamily="2" charset="0"/>
                </a:rPr>
                <a:t>Contact-Separation Mode</a:t>
              </a:r>
            </a:p>
          </p:txBody>
        </p:sp>
      </p:grpSp>
      <p:cxnSp>
        <p:nvCxnSpPr>
          <p:cNvPr id="24" name="Straight Connector 23">
            <a:extLst>
              <a:ext uri="{FF2B5EF4-FFF2-40B4-BE49-F238E27FC236}">
                <a16:creationId xmlns:a16="http://schemas.microsoft.com/office/drawing/2014/main" id="{A7F522B4-CA9B-4F0E-8113-53A4E8D31E73}"/>
              </a:ext>
            </a:extLst>
          </p:cNvPr>
          <p:cNvCxnSpPr>
            <a:cxnSpLocks/>
          </p:cNvCxnSpPr>
          <p:nvPr/>
        </p:nvCxnSpPr>
        <p:spPr>
          <a:xfrm>
            <a:off x="7940594" y="3591349"/>
            <a:ext cx="697063" cy="667004"/>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C1764D6-1DD8-4ABE-B216-B3BF7ED3773C}"/>
              </a:ext>
            </a:extLst>
          </p:cNvPr>
          <p:cNvSpPr txBox="1"/>
          <p:nvPr/>
        </p:nvSpPr>
        <p:spPr>
          <a:xfrm>
            <a:off x="9117626" y="276006"/>
            <a:ext cx="2378129" cy="584775"/>
          </a:xfrm>
          <a:prstGeom prst="rect">
            <a:avLst/>
          </a:prstGeom>
          <a:noFill/>
          <a:ln w="76200">
            <a:solidFill>
              <a:schemeClr val="bg1"/>
            </a:solidFill>
          </a:ln>
        </p:spPr>
        <p:txBody>
          <a:bodyPr wrap="square" rtlCol="0">
            <a:spAutoFit/>
          </a:bodyPr>
          <a:lstStyle/>
          <a:p>
            <a:pPr algn="ctr"/>
            <a:r>
              <a:rPr lang="en-US" sz="1600" dirty="0">
                <a:solidFill>
                  <a:schemeClr val="bg1"/>
                </a:solidFill>
                <a:latin typeface="Raleway Black" pitchFamily="2" charset="0"/>
              </a:rPr>
              <a:t>Contact Causes Charge Transfer</a:t>
            </a:r>
          </a:p>
        </p:txBody>
      </p:sp>
      <p:sp>
        <p:nvSpPr>
          <p:cNvPr id="35" name="TextBox 34">
            <a:extLst>
              <a:ext uri="{FF2B5EF4-FFF2-40B4-BE49-F238E27FC236}">
                <a16:creationId xmlns:a16="http://schemas.microsoft.com/office/drawing/2014/main" id="{95561A6F-DFF7-4870-B7F4-2D614847BCF6}"/>
              </a:ext>
            </a:extLst>
          </p:cNvPr>
          <p:cNvSpPr txBox="1"/>
          <p:nvPr/>
        </p:nvSpPr>
        <p:spPr>
          <a:xfrm>
            <a:off x="9117820" y="1029121"/>
            <a:ext cx="2378128" cy="584775"/>
          </a:xfrm>
          <a:prstGeom prst="rect">
            <a:avLst/>
          </a:prstGeom>
          <a:noFill/>
          <a:ln w="76200">
            <a:solidFill>
              <a:schemeClr val="bg1"/>
            </a:solidFill>
          </a:ln>
        </p:spPr>
        <p:txBody>
          <a:bodyPr wrap="square" rtlCol="0">
            <a:spAutoFit/>
          </a:bodyPr>
          <a:lstStyle/>
          <a:p>
            <a:pPr algn="ctr"/>
            <a:r>
              <a:rPr lang="en-US" sz="1600" dirty="0">
                <a:solidFill>
                  <a:schemeClr val="bg1"/>
                </a:solidFill>
                <a:latin typeface="Raleway Black" pitchFamily="2" charset="0"/>
              </a:rPr>
              <a:t>Separation Causes Potential Difference</a:t>
            </a:r>
          </a:p>
        </p:txBody>
      </p:sp>
      <p:sp>
        <p:nvSpPr>
          <p:cNvPr id="36" name="TextBox 35">
            <a:extLst>
              <a:ext uri="{FF2B5EF4-FFF2-40B4-BE49-F238E27FC236}">
                <a16:creationId xmlns:a16="http://schemas.microsoft.com/office/drawing/2014/main" id="{4C278697-9CB3-48EB-BAC3-CB5057B69CFB}"/>
              </a:ext>
            </a:extLst>
          </p:cNvPr>
          <p:cNvSpPr txBox="1"/>
          <p:nvPr/>
        </p:nvSpPr>
        <p:spPr>
          <a:xfrm>
            <a:off x="9117820" y="1786034"/>
            <a:ext cx="2378128" cy="830997"/>
          </a:xfrm>
          <a:prstGeom prst="rect">
            <a:avLst/>
          </a:prstGeom>
          <a:noFill/>
          <a:ln w="76200">
            <a:solidFill>
              <a:schemeClr val="bg1"/>
            </a:solidFill>
          </a:ln>
        </p:spPr>
        <p:txBody>
          <a:bodyPr wrap="square" rtlCol="0">
            <a:spAutoFit/>
          </a:bodyPr>
          <a:lstStyle/>
          <a:p>
            <a:pPr algn="ctr"/>
            <a:r>
              <a:rPr lang="en-US" sz="1600" dirty="0">
                <a:solidFill>
                  <a:schemeClr val="bg1"/>
                </a:solidFill>
                <a:latin typeface="Raleway Black" pitchFamily="2" charset="0"/>
              </a:rPr>
              <a:t> Electrons flow through the external load</a:t>
            </a:r>
          </a:p>
        </p:txBody>
      </p:sp>
      <p:cxnSp>
        <p:nvCxnSpPr>
          <p:cNvPr id="43" name="Straight Connector 42">
            <a:extLst>
              <a:ext uri="{FF2B5EF4-FFF2-40B4-BE49-F238E27FC236}">
                <a16:creationId xmlns:a16="http://schemas.microsoft.com/office/drawing/2014/main" id="{1673CCB5-9F00-4BB3-8539-C60FB7C8E0BE}"/>
              </a:ext>
            </a:extLst>
          </p:cNvPr>
          <p:cNvCxnSpPr>
            <a:cxnSpLocks/>
            <a:endCxn id="30" idx="2"/>
          </p:cNvCxnSpPr>
          <p:nvPr/>
        </p:nvCxnSpPr>
        <p:spPr>
          <a:xfrm flipV="1">
            <a:off x="10300413" y="860781"/>
            <a:ext cx="6278" cy="160882"/>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F630FC5-C1CC-4BDC-B3E5-3CF6530E93FB}"/>
              </a:ext>
            </a:extLst>
          </p:cNvPr>
          <p:cNvCxnSpPr>
            <a:cxnSpLocks/>
            <a:endCxn id="35" idx="2"/>
          </p:cNvCxnSpPr>
          <p:nvPr/>
        </p:nvCxnSpPr>
        <p:spPr>
          <a:xfrm flipV="1">
            <a:off x="10300413" y="1613896"/>
            <a:ext cx="6471" cy="153424"/>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78F2518-1B85-4992-A11A-BD1F666F8457}"/>
              </a:ext>
            </a:extLst>
          </p:cNvPr>
          <p:cNvSpPr txBox="1"/>
          <p:nvPr/>
        </p:nvSpPr>
        <p:spPr>
          <a:xfrm>
            <a:off x="9117820" y="2830042"/>
            <a:ext cx="2378128" cy="830997"/>
          </a:xfrm>
          <a:prstGeom prst="rect">
            <a:avLst/>
          </a:prstGeom>
          <a:noFill/>
          <a:ln w="76200">
            <a:solidFill>
              <a:schemeClr val="bg1"/>
            </a:solidFill>
          </a:ln>
        </p:spPr>
        <p:txBody>
          <a:bodyPr wrap="square" rtlCol="0">
            <a:spAutoFit/>
          </a:bodyPr>
          <a:lstStyle/>
          <a:p>
            <a:pPr algn="ctr"/>
            <a:r>
              <a:rPr lang="en-US" sz="1600" dirty="0">
                <a:solidFill>
                  <a:schemeClr val="bg1"/>
                </a:solidFill>
                <a:latin typeface="Raleway Black" pitchFamily="2" charset="0"/>
              </a:rPr>
              <a:t>Subsequent press causes current flow in opposite direction</a:t>
            </a:r>
          </a:p>
        </p:txBody>
      </p:sp>
      <p:cxnSp>
        <p:nvCxnSpPr>
          <p:cNvPr id="51" name="Straight Connector 50">
            <a:extLst>
              <a:ext uri="{FF2B5EF4-FFF2-40B4-BE49-F238E27FC236}">
                <a16:creationId xmlns:a16="http://schemas.microsoft.com/office/drawing/2014/main" id="{96011E7E-B6DD-437F-B405-815FB3436F6A}"/>
              </a:ext>
            </a:extLst>
          </p:cNvPr>
          <p:cNvCxnSpPr>
            <a:cxnSpLocks/>
            <a:stCxn id="36" idx="2"/>
            <a:endCxn id="50" idx="0"/>
          </p:cNvCxnSpPr>
          <p:nvPr/>
        </p:nvCxnSpPr>
        <p:spPr>
          <a:xfrm>
            <a:off x="10306884" y="2617031"/>
            <a:ext cx="0" cy="213011"/>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346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174A85-5653-40AB-82CC-B16E27B64722}"/>
              </a:ext>
            </a:extLst>
          </p:cNvPr>
          <p:cNvGrpSpPr/>
          <p:nvPr/>
        </p:nvGrpSpPr>
        <p:grpSpPr>
          <a:xfrm>
            <a:off x="3166805" y="511337"/>
            <a:ext cx="5835326" cy="5835326"/>
            <a:chOff x="4301288" y="658350"/>
            <a:chExt cx="2211618" cy="2211618"/>
          </a:xfrm>
        </p:grpSpPr>
        <p:sp>
          <p:nvSpPr>
            <p:cNvPr id="4" name="Oval 3">
              <a:extLst>
                <a:ext uri="{FF2B5EF4-FFF2-40B4-BE49-F238E27FC236}">
                  <a16:creationId xmlns:a16="http://schemas.microsoft.com/office/drawing/2014/main" id="{DCBB234E-4C25-4B05-910D-73945EFCB853}"/>
                </a:ext>
              </a:extLst>
            </p:cNvPr>
            <p:cNvSpPr/>
            <p:nvPr/>
          </p:nvSpPr>
          <p:spPr>
            <a:xfrm>
              <a:off x="4301288" y="658350"/>
              <a:ext cx="2211618" cy="2211618"/>
            </a:xfrm>
            <a:prstGeom prst="ellipse">
              <a:avLst/>
            </a:prstGeom>
            <a:solidFill>
              <a:schemeClr val="accent2">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Mining tools with solid fill">
              <a:extLst>
                <a:ext uri="{FF2B5EF4-FFF2-40B4-BE49-F238E27FC236}">
                  <a16:creationId xmlns:a16="http://schemas.microsoft.com/office/drawing/2014/main" id="{E6ED585A-DFCC-45E2-8C06-F4130CEFED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0302" y="1344183"/>
              <a:ext cx="1293588" cy="1293588"/>
            </a:xfrm>
            <a:prstGeom prst="rect">
              <a:avLst/>
            </a:prstGeom>
          </p:spPr>
        </p:pic>
      </p:grpSp>
      <p:sp>
        <p:nvSpPr>
          <p:cNvPr id="2" name="TextBox 1">
            <a:extLst>
              <a:ext uri="{FF2B5EF4-FFF2-40B4-BE49-F238E27FC236}">
                <a16:creationId xmlns:a16="http://schemas.microsoft.com/office/drawing/2014/main" id="{3E2AA8E4-ED04-43DF-883D-035A37FBCCA1}"/>
              </a:ext>
            </a:extLst>
          </p:cNvPr>
          <p:cNvSpPr txBox="1"/>
          <p:nvPr/>
        </p:nvSpPr>
        <p:spPr>
          <a:xfrm>
            <a:off x="4266311" y="1001529"/>
            <a:ext cx="3636309" cy="1569660"/>
          </a:xfrm>
          <a:prstGeom prst="rect">
            <a:avLst/>
          </a:prstGeom>
          <a:noFill/>
        </p:spPr>
        <p:txBody>
          <a:bodyPr wrap="square" rtlCol="0">
            <a:spAutoFit/>
          </a:bodyPr>
          <a:lstStyle/>
          <a:p>
            <a:r>
              <a:rPr lang="en-US" sz="4800" spc="-150" dirty="0">
                <a:solidFill>
                  <a:schemeClr val="bg1"/>
                </a:solidFill>
                <a:latin typeface="Raleway Black" pitchFamily="2" charset="0"/>
              </a:rPr>
              <a:t>MATERIALS &amp; METHODS</a:t>
            </a:r>
          </a:p>
        </p:txBody>
      </p:sp>
      <p:cxnSp>
        <p:nvCxnSpPr>
          <p:cNvPr id="13" name="Straight Connector 12">
            <a:extLst>
              <a:ext uri="{FF2B5EF4-FFF2-40B4-BE49-F238E27FC236}">
                <a16:creationId xmlns:a16="http://schemas.microsoft.com/office/drawing/2014/main" id="{D5BC9B4A-49FF-4851-ACF5-5C21F387953D}"/>
              </a:ext>
            </a:extLst>
          </p:cNvPr>
          <p:cNvCxnSpPr>
            <a:stCxn id="4" idx="6"/>
          </p:cNvCxnSpPr>
          <p:nvPr/>
        </p:nvCxnSpPr>
        <p:spPr>
          <a:xfrm>
            <a:off x="9002131" y="3429000"/>
            <a:ext cx="213136"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1C6C3-116F-41C3-BA79-649AA6D2E822}"/>
              </a:ext>
            </a:extLst>
          </p:cNvPr>
          <p:cNvCxnSpPr>
            <a:cxnSpLocks/>
          </p:cNvCxnSpPr>
          <p:nvPr/>
        </p:nvCxnSpPr>
        <p:spPr>
          <a:xfrm flipH="1">
            <a:off x="2960915" y="3429000"/>
            <a:ext cx="205890"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29" name="Slide Zoom 28">
                <a:extLst>
                  <a:ext uri="{FF2B5EF4-FFF2-40B4-BE49-F238E27FC236}">
                    <a16:creationId xmlns:a16="http://schemas.microsoft.com/office/drawing/2014/main" id="{AE2D95B2-5FE9-4BF0-9416-A9DFC561812A}"/>
                  </a:ext>
                </a:extLst>
              </p:cNvPr>
              <p:cNvGraphicFramePr>
                <a:graphicFrameLocks noChangeAspect="1"/>
              </p:cNvGraphicFramePr>
              <p:nvPr>
                <p:extLst>
                  <p:ext uri="{D42A27DB-BD31-4B8C-83A1-F6EECF244321}">
                    <p14:modId xmlns:p14="http://schemas.microsoft.com/office/powerpoint/2010/main" val="3808290903"/>
                  </p:ext>
                </p:extLst>
              </p:nvPr>
            </p:nvGraphicFramePr>
            <p:xfrm>
              <a:off x="167292" y="2160165"/>
              <a:ext cx="2567272" cy="2537670"/>
            </p:xfrm>
            <a:graphic>
              <a:graphicData uri="http://schemas.microsoft.com/office/powerpoint/2016/slidezoom">
                <pslz:sldZm>
                  <pslz:sldZmObj sldId="272" cId="3254211753">
                    <pslz:zmPr id="{59622A2A-C22D-42C5-A608-E7A41F0273E9}"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567272" cy="2537670"/>
                        </a:xfrm>
                        <a:prstGeom prst="rect">
                          <a:avLst/>
                        </a:prstGeom>
                        <a:ln>
                          <a:noFill/>
                        </a:ln>
                      </p166:spPr>
                    </pslz:zmPr>
                  </pslz:sldZmObj>
                </pslz:sldZm>
              </a:graphicData>
            </a:graphic>
          </p:graphicFrame>
        </mc:Choice>
        <mc:Fallback>
          <p:pic>
            <p:nvPicPr>
              <p:cNvPr id="29" name="Slide Zoom 28">
                <a:hlinkClick r:id="rId5" action="ppaction://hlinksldjump"/>
                <a:extLst>
                  <a:ext uri="{FF2B5EF4-FFF2-40B4-BE49-F238E27FC236}">
                    <a16:creationId xmlns:a16="http://schemas.microsoft.com/office/drawing/2014/main" id="{AE2D95B2-5FE9-4BF0-9416-A9DFC561812A}"/>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67292" y="2160165"/>
                <a:ext cx="2567272" cy="2537670"/>
              </a:xfrm>
              <a:prstGeom prst="rect">
                <a:avLst/>
              </a:prstGeom>
              <a:ln>
                <a:noFill/>
              </a:ln>
            </p:spPr>
          </p:pic>
        </mc:Fallback>
      </mc:AlternateContent>
      <mc:AlternateContent xmlns:mc="http://schemas.openxmlformats.org/markup-compatibility/2006">
        <mc:Choice xmlns:pslz="http://schemas.microsoft.com/office/powerpoint/2016/slidezoom" Requires="pslz">
          <p:graphicFrame>
            <p:nvGraphicFramePr>
              <p:cNvPr id="31" name="Slide Zoom 30">
                <a:extLst>
                  <a:ext uri="{FF2B5EF4-FFF2-40B4-BE49-F238E27FC236}">
                    <a16:creationId xmlns:a16="http://schemas.microsoft.com/office/drawing/2014/main" id="{3962488B-7889-4AD2-ABFF-F7C47E260419}"/>
                  </a:ext>
                </a:extLst>
              </p:cNvPr>
              <p:cNvGraphicFramePr>
                <a:graphicFrameLocks noChangeAspect="1"/>
              </p:cNvGraphicFramePr>
              <p:nvPr>
                <p:extLst>
                  <p:ext uri="{D42A27DB-BD31-4B8C-83A1-F6EECF244321}">
                    <p14:modId xmlns:p14="http://schemas.microsoft.com/office/powerpoint/2010/main" val="2182587326"/>
                  </p:ext>
                </p:extLst>
              </p:nvPr>
            </p:nvGraphicFramePr>
            <p:xfrm>
              <a:off x="9434372" y="2160163"/>
              <a:ext cx="2540362" cy="2537672"/>
            </p:xfrm>
            <a:graphic>
              <a:graphicData uri="http://schemas.microsoft.com/office/powerpoint/2016/slidezoom">
                <pslz:sldZm>
                  <pslz:sldZmObj sldId="273" cId="801048174">
                    <pslz:zmPr id="{1C00ED03-23F9-411C-A03B-201578F842FD}"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540362" cy="2537672"/>
                        </a:xfrm>
                        <a:prstGeom prst="rect">
                          <a:avLst/>
                        </a:prstGeom>
                        <a:ln>
                          <a:noFill/>
                        </a:ln>
                      </p166:spPr>
                    </pslz:zmPr>
                  </pslz:sldZmObj>
                </pslz:sldZm>
              </a:graphicData>
            </a:graphic>
          </p:graphicFrame>
        </mc:Choice>
        <mc:Fallback>
          <p:pic>
            <p:nvPicPr>
              <p:cNvPr id="31" name="Slide Zoom 30">
                <a:hlinkClick r:id="rId7" action="ppaction://hlinksldjump"/>
                <a:extLst>
                  <a:ext uri="{FF2B5EF4-FFF2-40B4-BE49-F238E27FC236}">
                    <a16:creationId xmlns:a16="http://schemas.microsoft.com/office/drawing/2014/main" id="{3962488B-7889-4AD2-ABFF-F7C47E260419}"/>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434372" y="2160163"/>
                <a:ext cx="2540362" cy="2537672"/>
              </a:xfrm>
              <a:prstGeom prst="rect">
                <a:avLst/>
              </a:prstGeom>
              <a:ln>
                <a:noFill/>
              </a:ln>
            </p:spPr>
          </p:pic>
        </mc:Fallback>
      </mc:AlternateContent>
    </p:spTree>
    <p:extLst>
      <p:ext uri="{BB962C8B-B14F-4D97-AF65-F5344CB8AC3E}">
        <p14:creationId xmlns:p14="http://schemas.microsoft.com/office/powerpoint/2010/main" val="1930380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65E7179-9CCB-4A60-972B-8FB7702C5A03}"/>
              </a:ext>
            </a:extLst>
          </p:cNvPr>
          <p:cNvSpPr txBox="1"/>
          <p:nvPr/>
        </p:nvSpPr>
        <p:spPr>
          <a:xfrm>
            <a:off x="9613650" y="3028890"/>
            <a:ext cx="2310492" cy="400110"/>
          </a:xfrm>
          <a:prstGeom prst="rect">
            <a:avLst/>
          </a:prstGeom>
          <a:noFill/>
          <a:ln w="76200">
            <a:solidFill>
              <a:schemeClr val="bg1"/>
            </a:solidFill>
          </a:ln>
        </p:spPr>
        <p:txBody>
          <a:bodyPr wrap="square" rtlCol="0">
            <a:spAutoFit/>
          </a:bodyPr>
          <a:lstStyle/>
          <a:p>
            <a:r>
              <a:rPr lang="en-US" sz="2000" dirty="0">
                <a:solidFill>
                  <a:schemeClr val="bg1"/>
                </a:solidFill>
                <a:latin typeface="Raleway Black" pitchFamily="2" charset="0"/>
              </a:rPr>
              <a:t>Sensorized PSAs</a:t>
            </a:r>
            <a:endParaRPr lang="en-US" sz="1400" dirty="0">
              <a:solidFill>
                <a:schemeClr val="bg1"/>
              </a:solidFill>
              <a:latin typeface="Raleway Black" pitchFamily="2" charset="0"/>
            </a:endParaRPr>
          </a:p>
        </p:txBody>
      </p:sp>
      <p:grpSp>
        <p:nvGrpSpPr>
          <p:cNvPr id="35" name="Group 34">
            <a:extLst>
              <a:ext uri="{FF2B5EF4-FFF2-40B4-BE49-F238E27FC236}">
                <a16:creationId xmlns:a16="http://schemas.microsoft.com/office/drawing/2014/main" id="{10F46B04-FEEA-467E-BBB3-1E391A3F4BF3}"/>
              </a:ext>
            </a:extLst>
          </p:cNvPr>
          <p:cNvGrpSpPr/>
          <p:nvPr/>
        </p:nvGrpSpPr>
        <p:grpSpPr>
          <a:xfrm>
            <a:off x="8871571" y="3751200"/>
            <a:ext cx="3033320" cy="3033320"/>
            <a:chOff x="1014784" y="321943"/>
            <a:chExt cx="2537670" cy="2537670"/>
          </a:xfrm>
        </p:grpSpPr>
        <p:sp>
          <p:nvSpPr>
            <p:cNvPr id="36" name="Oval 35">
              <a:extLst>
                <a:ext uri="{FF2B5EF4-FFF2-40B4-BE49-F238E27FC236}">
                  <a16:creationId xmlns:a16="http://schemas.microsoft.com/office/drawing/2014/main" id="{8532D3C3-29EC-4275-A462-BD96115D100E}"/>
                </a:ext>
              </a:extLst>
            </p:cNvPr>
            <p:cNvSpPr/>
            <p:nvPr/>
          </p:nvSpPr>
          <p:spPr>
            <a:xfrm>
              <a:off x="1014784" y="321943"/>
              <a:ext cx="2537670" cy="2537670"/>
            </a:xfrm>
            <a:prstGeom prst="ellipse">
              <a:avLst/>
            </a:prstGeom>
            <a:solidFill>
              <a:schemeClr val="accent4">
                <a:lumMod val="20000"/>
                <a:lumOff val="80000"/>
                <a:alpha val="92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pic>
          <p:nvPicPr>
            <p:cNvPr id="37" name="Picture 36" descr="&#10;Description automatically generated">
              <a:extLst>
                <a:ext uri="{FF2B5EF4-FFF2-40B4-BE49-F238E27FC236}">
                  <a16:creationId xmlns:a16="http://schemas.microsoft.com/office/drawing/2014/main" id="{7817226E-7B67-4D1A-A405-022EBDA60230}"/>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639" y="651355"/>
              <a:ext cx="1839884" cy="1878846"/>
            </a:xfrm>
            <a:prstGeom prst="rect">
              <a:avLst/>
            </a:prstGeom>
          </p:spPr>
        </p:pic>
      </p:grpSp>
      <p:grpSp>
        <p:nvGrpSpPr>
          <p:cNvPr id="40" name="Group 39">
            <a:extLst>
              <a:ext uri="{FF2B5EF4-FFF2-40B4-BE49-F238E27FC236}">
                <a16:creationId xmlns:a16="http://schemas.microsoft.com/office/drawing/2014/main" id="{1FFBB9BF-99F0-4FF1-BCEE-0482640626C7}"/>
              </a:ext>
            </a:extLst>
          </p:cNvPr>
          <p:cNvGrpSpPr/>
          <p:nvPr/>
        </p:nvGrpSpPr>
        <p:grpSpPr>
          <a:xfrm>
            <a:off x="5956680" y="1107759"/>
            <a:ext cx="3405294" cy="3405294"/>
            <a:chOff x="2565674" y="4328001"/>
            <a:chExt cx="2206614" cy="2206614"/>
          </a:xfrm>
        </p:grpSpPr>
        <p:sp>
          <p:nvSpPr>
            <p:cNvPr id="33" name="Oval 32">
              <a:extLst>
                <a:ext uri="{FF2B5EF4-FFF2-40B4-BE49-F238E27FC236}">
                  <a16:creationId xmlns:a16="http://schemas.microsoft.com/office/drawing/2014/main" id="{F3D79185-6415-4E86-B9B4-BCD7BD8D8BDC}"/>
                </a:ext>
              </a:extLst>
            </p:cNvPr>
            <p:cNvSpPr/>
            <p:nvPr/>
          </p:nvSpPr>
          <p:spPr>
            <a:xfrm>
              <a:off x="2565674" y="4328001"/>
              <a:ext cx="2206614" cy="2206614"/>
            </a:xfrm>
            <a:prstGeom prst="ellipse">
              <a:avLst/>
            </a:prstGeom>
            <a:solidFill>
              <a:schemeClr val="accent2">
                <a:lumMod val="20000"/>
                <a:lumOff val="80000"/>
                <a:alpha val="92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descr="Diagram&#10;&#10;Description automatically generated">
              <a:extLst>
                <a:ext uri="{FF2B5EF4-FFF2-40B4-BE49-F238E27FC236}">
                  <a16:creationId xmlns:a16="http://schemas.microsoft.com/office/drawing/2014/main" id="{340C728E-2A68-4595-8879-C6AD0E4F5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0828" y="4851842"/>
              <a:ext cx="2016306" cy="1158933"/>
            </a:xfrm>
            <a:prstGeom prst="rect">
              <a:avLst/>
            </a:prstGeom>
          </p:spPr>
        </p:pic>
      </p:grpSp>
      <p:grpSp>
        <p:nvGrpSpPr>
          <p:cNvPr id="43" name="Group 42">
            <a:extLst>
              <a:ext uri="{FF2B5EF4-FFF2-40B4-BE49-F238E27FC236}">
                <a16:creationId xmlns:a16="http://schemas.microsoft.com/office/drawing/2014/main" id="{8292808A-A63E-40D9-9DD5-760C6DD8B9C9}"/>
              </a:ext>
            </a:extLst>
          </p:cNvPr>
          <p:cNvGrpSpPr/>
          <p:nvPr/>
        </p:nvGrpSpPr>
        <p:grpSpPr>
          <a:xfrm>
            <a:off x="2750612" y="1074222"/>
            <a:ext cx="2182052" cy="2182052"/>
            <a:chOff x="9713261" y="973441"/>
            <a:chExt cx="2248804" cy="2248804"/>
          </a:xfrm>
        </p:grpSpPr>
        <p:sp>
          <p:nvSpPr>
            <p:cNvPr id="14" name="Oval 13">
              <a:extLst>
                <a:ext uri="{FF2B5EF4-FFF2-40B4-BE49-F238E27FC236}">
                  <a16:creationId xmlns:a16="http://schemas.microsoft.com/office/drawing/2014/main" id="{775F23CD-93C1-48EE-9DF1-68AD4F9D2EFC}"/>
                </a:ext>
              </a:extLst>
            </p:cNvPr>
            <p:cNvSpPr/>
            <p:nvPr/>
          </p:nvSpPr>
          <p:spPr>
            <a:xfrm>
              <a:off x="9713261" y="973441"/>
              <a:ext cx="2248804" cy="2248804"/>
            </a:xfrm>
            <a:prstGeom prst="ellipse">
              <a:avLst/>
            </a:prstGeom>
            <a:solidFill>
              <a:schemeClr val="tx2">
                <a:lumMod val="20000"/>
                <a:lumOff val="80000"/>
                <a:alpha val="92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descr="A picture containing gear&#10;&#10;Description automatically generated">
              <a:extLst>
                <a:ext uri="{FF2B5EF4-FFF2-40B4-BE49-F238E27FC236}">
                  <a16:creationId xmlns:a16="http://schemas.microsoft.com/office/drawing/2014/main" id="{1F203247-40E1-4D9E-9EAB-484FB632B8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5839" y="1455869"/>
              <a:ext cx="1823648" cy="1626777"/>
            </a:xfrm>
            <a:prstGeom prst="rect">
              <a:avLst/>
            </a:prstGeom>
          </p:spPr>
        </p:pic>
      </p:grpSp>
      <p:grpSp>
        <p:nvGrpSpPr>
          <p:cNvPr id="46" name="Group 45">
            <a:extLst>
              <a:ext uri="{FF2B5EF4-FFF2-40B4-BE49-F238E27FC236}">
                <a16:creationId xmlns:a16="http://schemas.microsoft.com/office/drawing/2014/main" id="{C177B371-828E-4E42-AB79-8C7A1DC27C82}"/>
              </a:ext>
            </a:extLst>
          </p:cNvPr>
          <p:cNvGrpSpPr/>
          <p:nvPr/>
        </p:nvGrpSpPr>
        <p:grpSpPr>
          <a:xfrm>
            <a:off x="3379523" y="3708024"/>
            <a:ext cx="3075472" cy="3033320"/>
            <a:chOff x="6096000" y="4382238"/>
            <a:chExt cx="2275928" cy="2244734"/>
          </a:xfrm>
        </p:grpSpPr>
        <p:sp>
          <p:nvSpPr>
            <p:cNvPr id="24" name="Oval 23">
              <a:extLst>
                <a:ext uri="{FF2B5EF4-FFF2-40B4-BE49-F238E27FC236}">
                  <a16:creationId xmlns:a16="http://schemas.microsoft.com/office/drawing/2014/main" id="{3E4D5682-14F7-46E8-B64F-1A18862A80B1}"/>
                </a:ext>
              </a:extLst>
            </p:cNvPr>
            <p:cNvSpPr/>
            <p:nvPr/>
          </p:nvSpPr>
          <p:spPr>
            <a:xfrm>
              <a:off x="6127194" y="4382238"/>
              <a:ext cx="2244734" cy="2244734"/>
            </a:xfrm>
            <a:prstGeom prst="ellipse">
              <a:avLst/>
            </a:prstGeom>
            <a:solidFill>
              <a:schemeClr val="bg1">
                <a:alpha val="92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descr="Graphical user interface&#10;&#10;Description automatically generated">
              <a:extLst>
                <a:ext uri="{FF2B5EF4-FFF2-40B4-BE49-F238E27FC236}">
                  <a16:creationId xmlns:a16="http://schemas.microsoft.com/office/drawing/2014/main" id="{E25234F2-B993-474F-9B6F-49A348BF3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977980"/>
              <a:ext cx="2188288" cy="1087032"/>
            </a:xfrm>
            <a:prstGeom prst="rect">
              <a:avLst/>
            </a:prstGeom>
          </p:spPr>
        </p:pic>
      </p:grpSp>
      <p:grpSp>
        <p:nvGrpSpPr>
          <p:cNvPr id="49" name="Group 48">
            <a:extLst>
              <a:ext uri="{FF2B5EF4-FFF2-40B4-BE49-F238E27FC236}">
                <a16:creationId xmlns:a16="http://schemas.microsoft.com/office/drawing/2014/main" id="{6F4C5A80-D303-4E4C-8AAC-2678D1763C63}"/>
              </a:ext>
            </a:extLst>
          </p:cNvPr>
          <p:cNvGrpSpPr/>
          <p:nvPr/>
        </p:nvGrpSpPr>
        <p:grpSpPr>
          <a:xfrm>
            <a:off x="215608" y="3052074"/>
            <a:ext cx="2535004" cy="2535004"/>
            <a:chOff x="9704422" y="4341067"/>
            <a:chExt cx="2327076" cy="2327076"/>
          </a:xfrm>
        </p:grpSpPr>
        <p:sp>
          <p:nvSpPr>
            <p:cNvPr id="21" name="Oval 20">
              <a:extLst>
                <a:ext uri="{FF2B5EF4-FFF2-40B4-BE49-F238E27FC236}">
                  <a16:creationId xmlns:a16="http://schemas.microsoft.com/office/drawing/2014/main" id="{403A5824-DEEF-47FD-8080-78E5418F2790}"/>
                </a:ext>
              </a:extLst>
            </p:cNvPr>
            <p:cNvSpPr/>
            <p:nvPr/>
          </p:nvSpPr>
          <p:spPr>
            <a:xfrm>
              <a:off x="9704422" y="4341067"/>
              <a:ext cx="2327076" cy="2327076"/>
            </a:xfrm>
            <a:prstGeom prst="ellipse">
              <a:avLst/>
            </a:prstGeom>
            <a:solidFill>
              <a:schemeClr val="bg2">
                <a:lumMod val="90000"/>
                <a:alpha val="92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7AB4413F-5FC1-4401-8A38-CE6293D18E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1190" y="5019152"/>
              <a:ext cx="2173540" cy="1004688"/>
            </a:xfrm>
            <a:prstGeom prst="rect">
              <a:avLst/>
            </a:prstGeom>
          </p:spPr>
        </p:pic>
      </p:grpSp>
      <p:cxnSp>
        <p:nvCxnSpPr>
          <p:cNvPr id="51" name="Straight Connector 50">
            <a:extLst>
              <a:ext uri="{FF2B5EF4-FFF2-40B4-BE49-F238E27FC236}">
                <a16:creationId xmlns:a16="http://schemas.microsoft.com/office/drawing/2014/main" id="{92E17BC6-ADF6-4170-BA37-28662AED1499}"/>
              </a:ext>
            </a:extLst>
          </p:cNvPr>
          <p:cNvCxnSpPr/>
          <p:nvPr/>
        </p:nvCxnSpPr>
        <p:spPr>
          <a:xfrm flipH="1" flipV="1">
            <a:off x="9013372" y="3790747"/>
            <a:ext cx="348602" cy="39364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06C1942-0DB2-4C20-9159-98DC2B184EF7}"/>
              </a:ext>
            </a:extLst>
          </p:cNvPr>
          <p:cNvCxnSpPr>
            <a:cxnSpLocks/>
            <a:endCxn id="33" idx="3"/>
          </p:cNvCxnSpPr>
          <p:nvPr/>
        </p:nvCxnSpPr>
        <p:spPr>
          <a:xfrm flipV="1">
            <a:off x="6117901" y="4014359"/>
            <a:ext cx="337473" cy="32142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B276847-167A-426D-8523-9C121DD6AA85}"/>
              </a:ext>
            </a:extLst>
          </p:cNvPr>
          <p:cNvCxnSpPr>
            <a:cxnSpLocks/>
            <a:endCxn id="14" idx="6"/>
          </p:cNvCxnSpPr>
          <p:nvPr/>
        </p:nvCxnSpPr>
        <p:spPr>
          <a:xfrm flipH="1" flipV="1">
            <a:off x="4932664" y="2165248"/>
            <a:ext cx="1093932" cy="18540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3EC2559-CA67-4088-8BE0-D1D6C98AC522}"/>
              </a:ext>
            </a:extLst>
          </p:cNvPr>
          <p:cNvCxnSpPr>
            <a:cxnSpLocks/>
          </p:cNvCxnSpPr>
          <p:nvPr/>
        </p:nvCxnSpPr>
        <p:spPr>
          <a:xfrm flipV="1">
            <a:off x="2709137" y="3052075"/>
            <a:ext cx="3273652" cy="95467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3E0AD5E-C8AF-4241-8168-CADC6B0CDED0}"/>
              </a:ext>
            </a:extLst>
          </p:cNvPr>
          <p:cNvSpPr txBox="1"/>
          <p:nvPr/>
        </p:nvSpPr>
        <p:spPr>
          <a:xfrm>
            <a:off x="9750365" y="497238"/>
            <a:ext cx="2039250" cy="1938992"/>
          </a:xfrm>
          <a:prstGeom prst="rect">
            <a:avLst/>
          </a:prstGeom>
          <a:noFill/>
          <a:ln w="76200">
            <a:solidFill>
              <a:schemeClr val="bg1"/>
            </a:solidFill>
          </a:ln>
        </p:spPr>
        <p:txBody>
          <a:bodyPr wrap="square" rtlCol="0">
            <a:spAutoFit/>
          </a:bodyPr>
          <a:lstStyle/>
          <a:p>
            <a:r>
              <a:rPr lang="en-US" sz="2000" dirty="0">
                <a:solidFill>
                  <a:schemeClr val="bg1"/>
                </a:solidFill>
                <a:latin typeface="Raleway Black" pitchFamily="2" charset="0"/>
              </a:rPr>
              <a:t>Linear Motor Driven Syringe with</a:t>
            </a:r>
          </a:p>
          <a:p>
            <a:pPr marL="342900" indent="-342900">
              <a:buFont typeface="Arial" panose="020B0604020202020204" pitchFamily="34" charset="0"/>
              <a:buChar char="•"/>
            </a:pPr>
            <a:r>
              <a:rPr lang="en-US" sz="2000" dirty="0">
                <a:solidFill>
                  <a:schemeClr val="bg1"/>
                </a:solidFill>
                <a:latin typeface="Raleway Black" pitchFamily="2" charset="0"/>
              </a:rPr>
              <a:t>Air Gauge</a:t>
            </a:r>
          </a:p>
          <a:p>
            <a:pPr marL="342900" indent="-342900">
              <a:buFont typeface="Arial" panose="020B0604020202020204" pitchFamily="34" charset="0"/>
              <a:buChar char="•"/>
            </a:pPr>
            <a:r>
              <a:rPr lang="en-US" sz="2000" dirty="0">
                <a:solidFill>
                  <a:schemeClr val="bg1"/>
                </a:solidFill>
                <a:latin typeface="Raleway Black" pitchFamily="2" charset="0"/>
              </a:rPr>
              <a:t>Digital Camera</a:t>
            </a:r>
          </a:p>
        </p:txBody>
      </p:sp>
      <p:cxnSp>
        <p:nvCxnSpPr>
          <p:cNvPr id="67" name="Straight Connector 66">
            <a:extLst>
              <a:ext uri="{FF2B5EF4-FFF2-40B4-BE49-F238E27FC236}">
                <a16:creationId xmlns:a16="http://schemas.microsoft.com/office/drawing/2014/main" id="{BF7661CF-2CCA-4B72-BC31-D3766C0DD130}"/>
              </a:ext>
            </a:extLst>
          </p:cNvPr>
          <p:cNvCxnSpPr>
            <a:cxnSpLocks/>
            <a:stCxn id="36" idx="0"/>
          </p:cNvCxnSpPr>
          <p:nvPr/>
        </p:nvCxnSpPr>
        <p:spPr>
          <a:xfrm flipH="1" flipV="1">
            <a:off x="10385101" y="3429000"/>
            <a:ext cx="3130" cy="3222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368A37B-3DD8-4605-ADDE-720310610953}"/>
              </a:ext>
            </a:extLst>
          </p:cNvPr>
          <p:cNvCxnSpPr>
            <a:cxnSpLocks/>
            <a:stCxn id="66" idx="1"/>
          </p:cNvCxnSpPr>
          <p:nvPr/>
        </p:nvCxnSpPr>
        <p:spPr>
          <a:xfrm flipH="1">
            <a:off x="9067899" y="1466734"/>
            <a:ext cx="682466" cy="44605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C863AAB-D748-44B3-A114-A649B0951BE8}"/>
              </a:ext>
            </a:extLst>
          </p:cNvPr>
          <p:cNvSpPr txBox="1"/>
          <p:nvPr/>
        </p:nvSpPr>
        <p:spPr>
          <a:xfrm>
            <a:off x="6738493" y="5587078"/>
            <a:ext cx="1956284" cy="707886"/>
          </a:xfrm>
          <a:prstGeom prst="rect">
            <a:avLst/>
          </a:prstGeom>
          <a:noFill/>
          <a:ln w="76200">
            <a:solidFill>
              <a:schemeClr val="bg1"/>
            </a:solidFill>
          </a:ln>
        </p:spPr>
        <p:txBody>
          <a:bodyPr wrap="square" rtlCol="0">
            <a:spAutoFit/>
          </a:bodyPr>
          <a:lstStyle/>
          <a:p>
            <a:r>
              <a:rPr lang="en-US" sz="2000" dirty="0">
                <a:solidFill>
                  <a:schemeClr val="bg1"/>
                </a:solidFill>
                <a:latin typeface="Raleway Black" pitchFamily="2" charset="0"/>
              </a:rPr>
              <a:t>Keithley 6514 Electrometer</a:t>
            </a:r>
          </a:p>
        </p:txBody>
      </p:sp>
      <p:cxnSp>
        <p:nvCxnSpPr>
          <p:cNvPr id="75" name="Straight Connector 74">
            <a:extLst>
              <a:ext uri="{FF2B5EF4-FFF2-40B4-BE49-F238E27FC236}">
                <a16:creationId xmlns:a16="http://schemas.microsoft.com/office/drawing/2014/main" id="{50260B0D-2F0C-43DC-B0E4-04A401BF7BE0}"/>
              </a:ext>
            </a:extLst>
          </p:cNvPr>
          <p:cNvCxnSpPr>
            <a:cxnSpLocks/>
            <a:endCxn id="74" idx="1"/>
          </p:cNvCxnSpPr>
          <p:nvPr/>
        </p:nvCxnSpPr>
        <p:spPr>
          <a:xfrm>
            <a:off x="6369071" y="5803607"/>
            <a:ext cx="369422" cy="13741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8F95CAB-8EE2-4493-B101-BDA8B42B1CFD}"/>
              </a:ext>
            </a:extLst>
          </p:cNvPr>
          <p:cNvSpPr txBox="1"/>
          <p:nvPr/>
        </p:nvSpPr>
        <p:spPr>
          <a:xfrm>
            <a:off x="606365" y="1965498"/>
            <a:ext cx="1753486" cy="400110"/>
          </a:xfrm>
          <a:prstGeom prst="rect">
            <a:avLst/>
          </a:prstGeom>
          <a:noFill/>
          <a:ln w="76200">
            <a:solidFill>
              <a:schemeClr val="bg1"/>
            </a:solidFill>
          </a:ln>
        </p:spPr>
        <p:txBody>
          <a:bodyPr wrap="square" rtlCol="0">
            <a:spAutoFit/>
          </a:bodyPr>
          <a:lstStyle/>
          <a:p>
            <a:r>
              <a:rPr lang="en-US" sz="2000" dirty="0">
                <a:solidFill>
                  <a:schemeClr val="bg1"/>
                </a:solidFill>
                <a:latin typeface="Raleway Black" pitchFamily="2" charset="0"/>
              </a:rPr>
              <a:t>Soft Gripper</a:t>
            </a:r>
          </a:p>
        </p:txBody>
      </p:sp>
      <p:cxnSp>
        <p:nvCxnSpPr>
          <p:cNvPr id="79" name="Straight Connector 78">
            <a:extLst>
              <a:ext uri="{FF2B5EF4-FFF2-40B4-BE49-F238E27FC236}">
                <a16:creationId xmlns:a16="http://schemas.microsoft.com/office/drawing/2014/main" id="{5E22A991-DE65-49AE-8587-144DEAAA9DB3}"/>
              </a:ext>
            </a:extLst>
          </p:cNvPr>
          <p:cNvCxnSpPr>
            <a:cxnSpLocks/>
          </p:cNvCxnSpPr>
          <p:nvPr/>
        </p:nvCxnSpPr>
        <p:spPr>
          <a:xfrm>
            <a:off x="1483109" y="5587078"/>
            <a:ext cx="0" cy="39488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BBF6F95-F23F-4152-BB3F-83632E4922F7}"/>
              </a:ext>
            </a:extLst>
          </p:cNvPr>
          <p:cNvSpPr txBox="1"/>
          <p:nvPr/>
        </p:nvSpPr>
        <p:spPr>
          <a:xfrm>
            <a:off x="388362" y="5990658"/>
            <a:ext cx="2189493" cy="400110"/>
          </a:xfrm>
          <a:prstGeom prst="rect">
            <a:avLst/>
          </a:prstGeom>
          <a:noFill/>
          <a:ln w="76200">
            <a:solidFill>
              <a:schemeClr val="bg1"/>
            </a:solidFill>
          </a:ln>
        </p:spPr>
        <p:txBody>
          <a:bodyPr wrap="square" rtlCol="0">
            <a:spAutoFit/>
          </a:bodyPr>
          <a:lstStyle/>
          <a:p>
            <a:r>
              <a:rPr lang="en-US" sz="2000" dirty="0">
                <a:solidFill>
                  <a:schemeClr val="bg1"/>
                </a:solidFill>
                <a:latin typeface="Raleway Black" pitchFamily="2" charset="0"/>
              </a:rPr>
              <a:t>Assisting Glove</a:t>
            </a:r>
          </a:p>
        </p:txBody>
      </p:sp>
      <p:cxnSp>
        <p:nvCxnSpPr>
          <p:cNvPr id="88" name="Straight Connector 87">
            <a:extLst>
              <a:ext uri="{FF2B5EF4-FFF2-40B4-BE49-F238E27FC236}">
                <a16:creationId xmlns:a16="http://schemas.microsoft.com/office/drawing/2014/main" id="{22DF565E-F7F1-4A2F-BD54-97BF9947A524}"/>
              </a:ext>
            </a:extLst>
          </p:cNvPr>
          <p:cNvCxnSpPr>
            <a:cxnSpLocks/>
            <a:stCxn id="14" idx="2"/>
            <a:endCxn id="78" idx="3"/>
          </p:cNvCxnSpPr>
          <p:nvPr/>
        </p:nvCxnSpPr>
        <p:spPr>
          <a:xfrm flipH="1">
            <a:off x="2359851" y="2165248"/>
            <a:ext cx="390761" cy="3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3B9D6E5-CFEB-4234-B50A-E1ABACD2068A}"/>
              </a:ext>
            </a:extLst>
          </p:cNvPr>
          <p:cNvSpPr txBox="1"/>
          <p:nvPr/>
        </p:nvSpPr>
        <p:spPr>
          <a:xfrm>
            <a:off x="1483108" y="140461"/>
            <a:ext cx="3243288" cy="707886"/>
          </a:xfrm>
          <a:prstGeom prst="rect">
            <a:avLst/>
          </a:prstGeom>
          <a:noFill/>
          <a:ln w="76200">
            <a:noFill/>
          </a:ln>
        </p:spPr>
        <p:txBody>
          <a:bodyPr wrap="square" rtlCol="0">
            <a:spAutoFit/>
          </a:bodyPr>
          <a:lstStyle/>
          <a:p>
            <a:r>
              <a:rPr lang="en-US" sz="4000" dirty="0">
                <a:solidFill>
                  <a:schemeClr val="bg1"/>
                </a:solidFill>
                <a:latin typeface="Raleway Black" pitchFamily="2" charset="0"/>
              </a:rPr>
              <a:t>MATERIALS</a:t>
            </a:r>
          </a:p>
        </p:txBody>
      </p:sp>
      <p:cxnSp>
        <p:nvCxnSpPr>
          <p:cNvPr id="98" name="Straight Connector 97">
            <a:extLst>
              <a:ext uri="{FF2B5EF4-FFF2-40B4-BE49-F238E27FC236}">
                <a16:creationId xmlns:a16="http://schemas.microsoft.com/office/drawing/2014/main" id="{64F2472E-0872-4B14-BEDE-26751A594415}"/>
              </a:ext>
            </a:extLst>
          </p:cNvPr>
          <p:cNvCxnSpPr>
            <a:cxnSpLocks/>
          </p:cNvCxnSpPr>
          <p:nvPr/>
        </p:nvCxnSpPr>
        <p:spPr>
          <a:xfrm flipH="1">
            <a:off x="461554" y="774943"/>
            <a:ext cx="455458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02" name="Graphic 101" descr="Raw Materials with solid fill">
            <a:extLst>
              <a:ext uri="{FF2B5EF4-FFF2-40B4-BE49-F238E27FC236}">
                <a16:creationId xmlns:a16="http://schemas.microsoft.com/office/drawing/2014/main" id="{8B8654F4-2B5D-433A-9004-F83C3957BA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1554" y="71361"/>
            <a:ext cx="872296" cy="872296"/>
          </a:xfrm>
          <a:prstGeom prst="rect">
            <a:avLst/>
          </a:prstGeom>
        </p:spPr>
      </p:pic>
    </p:spTree>
    <p:extLst>
      <p:ext uri="{BB962C8B-B14F-4D97-AF65-F5344CB8AC3E}">
        <p14:creationId xmlns:p14="http://schemas.microsoft.com/office/powerpoint/2010/main" val="3254211753"/>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10866</TotalTime>
  <Words>3172</Words>
  <Application>Microsoft Office PowerPoint</Application>
  <PresentationFormat>Widescreen</PresentationFormat>
  <Paragraphs>369</Paragraphs>
  <Slides>35</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Charis SIL</vt:lpstr>
      <vt:lpstr>Raleway</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"Austin Routt" &lt;austin.routt@g.austincc.edu&gt;</dc:creator>
  <cp:lastModifiedBy>polym</cp:lastModifiedBy>
  <cp:revision>37</cp:revision>
  <dcterms:created xsi:type="dcterms:W3CDTF">2021-08-02T16:37:13Z</dcterms:created>
  <dcterms:modified xsi:type="dcterms:W3CDTF">2021-08-11T10:12:19Z</dcterms:modified>
</cp:coreProperties>
</file>